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Lst>
  <p:notesMasterIdLst>
    <p:notesMasterId r:id="rId40"/>
  </p:notesMasterIdLst>
  <p:sldIdLst>
    <p:sldId id="256" r:id="rId3"/>
    <p:sldId id="281" r:id="rId4"/>
    <p:sldId id="286" r:id="rId5"/>
    <p:sldId id="277" r:id="rId6"/>
    <p:sldId id="276" r:id="rId7"/>
    <p:sldId id="285" r:id="rId8"/>
    <p:sldId id="289" r:id="rId9"/>
    <p:sldId id="275" r:id="rId10"/>
    <p:sldId id="279" r:id="rId11"/>
    <p:sldId id="271" r:id="rId12"/>
    <p:sldId id="262" r:id="rId13"/>
    <p:sldId id="272" r:id="rId14"/>
    <p:sldId id="273" r:id="rId15"/>
    <p:sldId id="292" r:id="rId16"/>
    <p:sldId id="293" r:id="rId17"/>
    <p:sldId id="294" r:id="rId18"/>
    <p:sldId id="295" r:id="rId19"/>
    <p:sldId id="296" r:id="rId20"/>
    <p:sldId id="297" r:id="rId21"/>
    <p:sldId id="303" r:id="rId22"/>
    <p:sldId id="305" r:id="rId23"/>
    <p:sldId id="298" r:id="rId24"/>
    <p:sldId id="299" r:id="rId25"/>
    <p:sldId id="306" r:id="rId26"/>
    <p:sldId id="307" r:id="rId27"/>
    <p:sldId id="278" r:id="rId28"/>
    <p:sldId id="269" r:id="rId29"/>
    <p:sldId id="291" r:id="rId30"/>
    <p:sldId id="270" r:id="rId31"/>
    <p:sldId id="263" r:id="rId32"/>
    <p:sldId id="308" r:id="rId33"/>
    <p:sldId id="265" r:id="rId34"/>
    <p:sldId id="280" r:id="rId35"/>
    <p:sldId id="300" r:id="rId36"/>
    <p:sldId id="301" r:id="rId37"/>
    <p:sldId id="287" r:id="rId38"/>
    <p:sldId id="290" r:id="rId3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E81A9DC3-4272-42BB-826A-68572982DBFE}">
          <p14:sldIdLst>
            <p14:sldId id="256"/>
            <p14:sldId id="281"/>
            <p14:sldId id="286"/>
            <p14:sldId id="277"/>
            <p14:sldId id="276"/>
            <p14:sldId id="285"/>
            <p14:sldId id="289"/>
          </p14:sldIdLst>
        </p14:section>
        <p14:section name="Namnlöst avsnitt" id="{EBDF6685-2DDE-4E3C-AA1B-B70C74E33095}">
          <p14:sldIdLst>
            <p14:sldId id="275"/>
            <p14:sldId id="279"/>
            <p14:sldId id="271"/>
            <p14:sldId id="262"/>
            <p14:sldId id="272"/>
            <p14:sldId id="273"/>
            <p14:sldId id="292"/>
            <p14:sldId id="293"/>
            <p14:sldId id="294"/>
            <p14:sldId id="295"/>
            <p14:sldId id="296"/>
            <p14:sldId id="297"/>
            <p14:sldId id="303"/>
            <p14:sldId id="305"/>
            <p14:sldId id="298"/>
            <p14:sldId id="299"/>
            <p14:sldId id="306"/>
            <p14:sldId id="307"/>
            <p14:sldId id="278"/>
            <p14:sldId id="269"/>
            <p14:sldId id="291"/>
            <p14:sldId id="270"/>
            <p14:sldId id="263"/>
            <p14:sldId id="308"/>
            <p14:sldId id="265"/>
            <p14:sldId id="280"/>
            <p14:sldId id="300"/>
            <p14:sldId id="301"/>
            <p14:sldId id="287"/>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2A8"/>
    <a:srgbClr val="A6D6A2"/>
    <a:srgbClr val="60E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3256" autoAdjust="0"/>
  </p:normalViewPr>
  <p:slideViewPr>
    <p:cSldViewPr snapToGrid="0">
      <p:cViewPr varScale="1">
        <p:scale>
          <a:sx n="107" d="100"/>
          <a:sy n="107" d="100"/>
        </p:scale>
        <p:origin x="558"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0BE437B-DC31-4A42-B7F3-DA00323E7FEB}" type="datetimeFigureOut">
              <a:rPr lang="sv-SE" smtClean="0"/>
              <a:t>2022-10-18</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B2DFB3E-A0E5-4AF3-BA3C-596C1873AC77}" type="slidenum">
              <a:rPr lang="sv-SE" smtClean="0"/>
              <a:t>‹#›</a:t>
            </a:fld>
            <a:endParaRPr lang="sv-SE"/>
          </a:p>
        </p:txBody>
      </p:sp>
    </p:spTree>
    <p:extLst>
      <p:ext uri="{BB962C8B-B14F-4D97-AF65-F5344CB8AC3E}">
        <p14:creationId xmlns:p14="http://schemas.microsoft.com/office/powerpoint/2010/main" val="32306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a:t>
            </a:fld>
            <a:endParaRPr lang="sv-SE"/>
          </a:p>
        </p:txBody>
      </p:sp>
    </p:spTree>
    <p:extLst>
      <p:ext uri="{BB962C8B-B14F-4D97-AF65-F5344CB8AC3E}">
        <p14:creationId xmlns:p14="http://schemas.microsoft.com/office/powerpoint/2010/main" val="2040304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 Ringa eller skicka</a:t>
            </a:r>
            <a:r>
              <a:rPr lang="sv-SE" baseline="0" dirty="0" smtClean="0"/>
              <a:t> brev. Detta är ett exempel på brev nummer 1 , finns även med i STI-riktlinjer brev som man kan använda.</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10</a:t>
            </a:fld>
            <a:endParaRPr lang="sv-SE"/>
          </a:p>
        </p:txBody>
      </p:sp>
    </p:spTree>
    <p:extLst>
      <p:ext uri="{BB962C8B-B14F-4D97-AF65-F5344CB8AC3E}">
        <p14:creationId xmlns:p14="http://schemas.microsoft.com/office/powerpoint/2010/main" val="88466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11</a:t>
            </a:fld>
            <a:endParaRPr lang="sv-SE"/>
          </a:p>
        </p:txBody>
      </p:sp>
    </p:spTree>
    <p:extLst>
      <p:ext uri="{BB962C8B-B14F-4D97-AF65-F5344CB8AC3E}">
        <p14:creationId xmlns:p14="http://schemas.microsoft.com/office/powerpoint/2010/main" val="236227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12</a:t>
            </a:fld>
            <a:endParaRPr lang="sv-SE"/>
          </a:p>
        </p:txBody>
      </p:sp>
    </p:spTree>
    <p:extLst>
      <p:ext uri="{BB962C8B-B14F-4D97-AF65-F5344CB8AC3E}">
        <p14:creationId xmlns:p14="http://schemas.microsoft.com/office/powerpoint/2010/main" val="362415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J Om du ringer upp patienten så kan du börja med att presentera dig med namn och titel, eftersom många annars lägger på och tror att det är  någon jobbig försäljare som ringer….  Förvissa dig alltid om att det är rätt person/namn du pratar med innan du berättar ditt ärende (Ex. om kompisen svarar i telefonen el. om högtalartelefonen är på…) Försäkra</a:t>
            </a:r>
            <a:r>
              <a:rPr lang="sv-SE" sz="1200" kern="1200" baseline="0" dirty="0" smtClean="0">
                <a:solidFill>
                  <a:schemeClr val="tx1"/>
                </a:solidFill>
                <a:effectLst/>
                <a:latin typeface="+mn-lt"/>
                <a:ea typeface="+mn-ea"/>
                <a:cs typeface="+mn-cs"/>
              </a:rPr>
              <a:t> dig om att personen kan prata ostört. </a:t>
            </a:r>
            <a:r>
              <a:rPr lang="sv-SE" sz="1200" kern="1200" dirty="0" smtClean="0">
                <a:solidFill>
                  <a:schemeClr val="tx1"/>
                </a:solidFill>
                <a:effectLst/>
                <a:latin typeface="+mn-lt"/>
                <a:ea typeface="+mn-ea"/>
                <a:cs typeface="+mn-cs"/>
              </a:rPr>
              <a:t>Vid telefonsvarare – går bra att prata in ett meddelande, men använd då ordet ”sjukvårdsärende”, så du inte börjar prata om smittspårning på telefonsvararen….. Lika för sms.</a:t>
            </a:r>
          </a:p>
          <a:p>
            <a:r>
              <a:rPr lang="sv-SE" sz="1200" kern="1200" dirty="0" smtClean="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13</a:t>
            </a:fld>
            <a:endParaRPr lang="sv-SE"/>
          </a:p>
        </p:txBody>
      </p:sp>
    </p:spTree>
    <p:extLst>
      <p:ext uri="{BB962C8B-B14F-4D97-AF65-F5344CB8AC3E}">
        <p14:creationId xmlns:p14="http://schemas.microsoft.com/office/powerpoint/2010/main" val="305486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14</a:t>
            </a:fld>
            <a:endParaRPr lang="sv-SE"/>
          </a:p>
        </p:txBody>
      </p:sp>
    </p:spTree>
    <p:extLst>
      <p:ext uri="{BB962C8B-B14F-4D97-AF65-F5344CB8AC3E}">
        <p14:creationId xmlns:p14="http://schemas.microsoft.com/office/powerpoint/2010/main" val="161576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15</a:t>
            </a:fld>
            <a:endParaRPr lang="sv-SE"/>
          </a:p>
        </p:txBody>
      </p:sp>
    </p:spTree>
    <p:extLst>
      <p:ext uri="{BB962C8B-B14F-4D97-AF65-F5344CB8AC3E}">
        <p14:creationId xmlns:p14="http://schemas.microsoft.com/office/powerpoint/2010/main" val="401581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16</a:t>
            </a:fld>
            <a:endParaRPr lang="sv-SE"/>
          </a:p>
        </p:txBody>
      </p:sp>
    </p:spTree>
    <p:extLst>
      <p:ext uri="{BB962C8B-B14F-4D97-AF65-F5344CB8AC3E}">
        <p14:creationId xmlns:p14="http://schemas.microsoft.com/office/powerpoint/2010/main" val="79958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17</a:t>
            </a:fld>
            <a:endParaRPr lang="sv-SE"/>
          </a:p>
        </p:txBody>
      </p:sp>
    </p:spTree>
    <p:extLst>
      <p:ext uri="{BB962C8B-B14F-4D97-AF65-F5344CB8AC3E}">
        <p14:creationId xmlns:p14="http://schemas.microsoft.com/office/powerpoint/2010/main" val="2085719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18</a:t>
            </a:fld>
            <a:endParaRPr lang="sv-SE"/>
          </a:p>
        </p:txBody>
      </p:sp>
    </p:spTree>
    <p:extLst>
      <p:ext uri="{BB962C8B-B14F-4D97-AF65-F5344CB8AC3E}">
        <p14:creationId xmlns:p14="http://schemas.microsoft.com/office/powerpoint/2010/main" val="263970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 Vid första pilen ser</a:t>
            </a:r>
            <a:r>
              <a:rPr lang="sv-SE" baseline="0" dirty="0" smtClean="0"/>
              <a:t> ni den som ärendet skickas till, man kan göra massutskick om man ska skicka samma brev till flera, Man klickar på </a:t>
            </a:r>
            <a:r>
              <a:rPr lang="sv-SE" baseline="0" dirty="0" err="1" smtClean="0"/>
              <a:t>plusset</a:t>
            </a:r>
            <a:r>
              <a:rPr lang="sv-SE" baseline="0" dirty="0" smtClean="0"/>
              <a:t> för att flytta ner brevet till redigeringsläge. Då kan man skicka brevet som det är eller lägga till tex ärendenummer längst upp för att veta vilket ärende det gäller.  När personen får brevet kan den enkelt klicka på länkarna för att läsa smittskyddsblad klamydia, beställa ett </a:t>
            </a:r>
            <a:r>
              <a:rPr lang="sv-SE" baseline="0" dirty="0" err="1" smtClean="0"/>
              <a:t>nättest</a:t>
            </a:r>
            <a:r>
              <a:rPr lang="sv-SE" baseline="0" dirty="0" smtClean="0"/>
              <a:t> via 1177 eller boka in sig på vår mottagning via vår webbtidbok. </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19</a:t>
            </a:fld>
            <a:endParaRPr lang="sv-SE"/>
          </a:p>
        </p:txBody>
      </p:sp>
    </p:spTree>
    <p:extLst>
      <p:ext uri="{BB962C8B-B14F-4D97-AF65-F5344CB8AC3E}">
        <p14:creationId xmlns:p14="http://schemas.microsoft.com/office/powerpoint/2010/main" val="236437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a:t>
            </a:fld>
            <a:endParaRPr lang="sv-SE"/>
          </a:p>
        </p:txBody>
      </p:sp>
    </p:spTree>
    <p:extLst>
      <p:ext uri="{BB962C8B-B14F-4D97-AF65-F5344CB8AC3E}">
        <p14:creationId xmlns:p14="http://schemas.microsoft.com/office/powerpoint/2010/main" val="2507938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20</a:t>
            </a:fld>
            <a:endParaRPr lang="sv-SE"/>
          </a:p>
        </p:txBody>
      </p:sp>
    </p:spTree>
    <p:extLst>
      <p:ext uri="{BB962C8B-B14F-4D97-AF65-F5344CB8AC3E}">
        <p14:creationId xmlns:p14="http://schemas.microsoft.com/office/powerpoint/2010/main" val="999774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21</a:t>
            </a:fld>
            <a:endParaRPr lang="sv-SE"/>
          </a:p>
        </p:txBody>
      </p:sp>
    </p:spTree>
    <p:extLst>
      <p:ext uri="{BB962C8B-B14F-4D97-AF65-F5344CB8AC3E}">
        <p14:creationId xmlns:p14="http://schemas.microsoft.com/office/powerpoint/2010/main" val="947694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22</a:t>
            </a:fld>
            <a:endParaRPr lang="sv-SE"/>
          </a:p>
        </p:txBody>
      </p:sp>
    </p:spTree>
    <p:extLst>
      <p:ext uri="{BB962C8B-B14F-4D97-AF65-F5344CB8AC3E}">
        <p14:creationId xmlns:p14="http://schemas.microsoft.com/office/powerpoint/2010/main" val="2638878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 Man kan söka på personnummer för att se om personen</a:t>
            </a:r>
            <a:r>
              <a:rPr lang="sv-SE" baseline="0" dirty="0" smtClean="0"/>
              <a:t> läst brevet eller svarat.  Fördelar med digital smittspårning är att det är snabbt, smidigt och diskret,</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23</a:t>
            </a:fld>
            <a:endParaRPr lang="sv-SE"/>
          </a:p>
        </p:txBody>
      </p:sp>
    </p:spTree>
    <p:extLst>
      <p:ext uri="{BB962C8B-B14F-4D97-AF65-F5344CB8AC3E}">
        <p14:creationId xmlns:p14="http://schemas.microsoft.com/office/powerpoint/2010/main" val="1745394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LDe</a:t>
            </a:r>
            <a:r>
              <a:rPr lang="sv-SE" dirty="0" smtClean="0"/>
              <a:t> flesta</a:t>
            </a:r>
            <a:r>
              <a:rPr lang="sv-SE" baseline="0" dirty="0" smtClean="0"/>
              <a:t> av Er anmäler väl era klamydiafall digital numera?</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24</a:t>
            </a:fld>
            <a:endParaRPr lang="sv-SE"/>
          </a:p>
        </p:txBody>
      </p:sp>
    </p:spTree>
    <p:extLst>
      <p:ext uri="{BB962C8B-B14F-4D97-AF65-F5344CB8AC3E}">
        <p14:creationId xmlns:p14="http://schemas.microsoft.com/office/powerpoint/2010/main" val="2116688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25</a:t>
            </a:fld>
            <a:endParaRPr lang="sv-SE"/>
          </a:p>
        </p:txBody>
      </p:sp>
    </p:spTree>
    <p:extLst>
      <p:ext uri="{BB962C8B-B14F-4D97-AF65-F5344CB8AC3E}">
        <p14:creationId xmlns:p14="http://schemas.microsoft.com/office/powerpoint/2010/main" val="173323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J Kontakten</a:t>
            </a:r>
            <a:r>
              <a:rPr lang="sv-SE" baseline="0" dirty="0" smtClean="0"/>
              <a:t> är avslutad när vi har fått in en bekräftelse på provtagning, ex. via telefon/talong, eller att vi har sett i T/C att de har testat sig. Kontakten avslutas också i de fallen när vi inte har lyckats få tag i personen, utan skickat ärendet vidare till Smittskyddsenheten. Kontakten avslutas också om personen inte bor i Sverige, då vi inte </a:t>
            </a:r>
            <a:r>
              <a:rPr lang="sv-SE" baseline="0" dirty="0" err="1" smtClean="0"/>
              <a:t>smittspårar</a:t>
            </a:r>
            <a:r>
              <a:rPr lang="sv-SE" baseline="0" dirty="0" smtClean="0"/>
              <a:t> utomlands. (Om patienten själv vill kontakta partners utomlands så kan dom göra det, men det är inget som vi följer upp). Om vi inte har tillräckligt med information för att kunna säkerställa identitet, ex: ”Kalle i rosa toppluva”, så avslutas kontakten även då. Om man däremot har tillräckligt med uppgifter men ändå inte hittar någon person som stämmer med uppgifterna, så kan man skicka över ärendet till Smittskydd, ex: ”Kalle Haga, är 35 år bor i Falun i </a:t>
            </a:r>
            <a:r>
              <a:rPr lang="sv-SE" baseline="0" dirty="0" err="1" smtClean="0"/>
              <a:t>Bojsenburg</a:t>
            </a:r>
            <a:r>
              <a:rPr lang="sv-SE" baseline="0" dirty="0" smtClean="0"/>
              <a:t>, jobbar på Volvo. Pluggar i Örebro” Alltså om vi har namn och ålder, men inte hittar någon person.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26</a:t>
            </a:fld>
            <a:endParaRPr lang="sv-SE"/>
          </a:p>
        </p:txBody>
      </p:sp>
    </p:spTree>
    <p:extLst>
      <p:ext uri="{BB962C8B-B14F-4D97-AF65-F5344CB8AC3E}">
        <p14:creationId xmlns:p14="http://schemas.microsoft.com/office/powerpoint/2010/main" val="5582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27</a:t>
            </a:fld>
            <a:endParaRPr lang="sv-SE"/>
          </a:p>
        </p:txBody>
      </p:sp>
    </p:spTree>
    <p:extLst>
      <p:ext uri="{BB962C8B-B14F-4D97-AF65-F5344CB8AC3E}">
        <p14:creationId xmlns:p14="http://schemas.microsoft.com/office/powerpoint/2010/main" val="3319926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28</a:t>
            </a:fld>
            <a:endParaRPr lang="sv-SE"/>
          </a:p>
        </p:txBody>
      </p:sp>
    </p:spTree>
    <p:extLst>
      <p:ext uri="{BB962C8B-B14F-4D97-AF65-F5344CB8AC3E}">
        <p14:creationId xmlns:p14="http://schemas.microsoft.com/office/powerpoint/2010/main" val="3859802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L Lite beroende på om personen</a:t>
            </a:r>
            <a:r>
              <a:rPr lang="sv-SE" baseline="0" dirty="0" smtClean="0"/>
              <a:t> tex får behandling vid besöket (partnerbehandling-läkarbesök) kan ibland motivationen att smittspåra bli lite lägre när man redan fått behandling. Man kanske ska åka utomlands och kan vara svår att få tag på? Intuition – </a:t>
            </a:r>
            <a:r>
              <a:rPr lang="sv-SE" baseline="0" dirty="0" err="1" smtClean="0"/>
              <a:t>pat.kanske</a:t>
            </a:r>
            <a:r>
              <a:rPr lang="sv-SE" baseline="0" dirty="0" smtClean="0"/>
              <a:t> har varit väldigt svår att få tag på i tex en smittspårning och man vill smida medans järnet är varmt;) </a:t>
            </a:r>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29</a:t>
            </a:fld>
            <a:endParaRPr lang="sv-SE"/>
          </a:p>
        </p:txBody>
      </p:sp>
    </p:spTree>
    <p:extLst>
      <p:ext uri="{BB962C8B-B14F-4D97-AF65-F5344CB8AC3E}">
        <p14:creationId xmlns:p14="http://schemas.microsoft.com/office/powerpoint/2010/main" val="347692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J Det är som sagt viktigt</a:t>
            </a:r>
            <a:r>
              <a:rPr lang="sv-SE" baseline="0" dirty="0" smtClean="0"/>
              <a:t> att vara </a:t>
            </a:r>
            <a:r>
              <a:rPr lang="sv-SE" b="1" baseline="0" dirty="0" smtClean="0"/>
              <a:t>könsneutra</a:t>
            </a:r>
            <a:r>
              <a:rPr lang="sv-SE" baseline="0" dirty="0" smtClean="0"/>
              <a:t>l att använda ordet </a:t>
            </a:r>
            <a:r>
              <a:rPr lang="sv-SE" b="1" baseline="0" dirty="0" smtClean="0"/>
              <a:t>partner eller sexuella kontakter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Har du sex med män, kvinnor eller både och?? Att inte förutsätta</a:t>
            </a:r>
            <a:r>
              <a:rPr lang="sv-SE" baseline="0" dirty="0" smtClean="0"/>
              <a:t> att alla </a:t>
            </a:r>
            <a:r>
              <a:rPr lang="sv-SE" baseline="0" dirty="0" err="1" smtClean="0"/>
              <a:t>hetrosexuella</a:t>
            </a:r>
            <a:r>
              <a:rPr lang="sv-SE" baseline="0" dirty="0" smtClean="0"/>
              <a:t>.</a:t>
            </a:r>
            <a:endParaRPr lang="sv-SE" dirty="0" smtClean="0"/>
          </a:p>
          <a:p>
            <a:endParaRPr lang="sv-SE" baseline="0" dirty="0" smtClean="0"/>
          </a:p>
          <a:p>
            <a:endParaRPr lang="sv-SE" baseline="0" dirty="0" smtClean="0"/>
          </a:p>
          <a:p>
            <a:r>
              <a:rPr lang="sv-SE" baseline="0" dirty="0" smtClean="0"/>
              <a:t>-Goda medicinska kunskaper (om sexuellt överförbara infektioner, tex </a:t>
            </a:r>
            <a:r>
              <a:rPr lang="sv-SE" b="1" baseline="0" dirty="0" smtClean="0"/>
              <a:t>smittsamhet- smittvägar- inkubationstid-behandling</a:t>
            </a:r>
            <a:r>
              <a:rPr lang="sv-SE" baseline="0" dirty="0" smtClean="0"/>
              <a:t>. både för att svara på hur sjukdomen smittar och behandling det kommer ofta följdfrågor från pat.  </a:t>
            </a:r>
          </a:p>
          <a:p>
            <a:r>
              <a:rPr lang="sv-SE" baseline="0" dirty="0" smtClean="0"/>
              <a:t>-Ha goda kunskaper </a:t>
            </a:r>
            <a:r>
              <a:rPr lang="sv-SE" b="1" baseline="0" dirty="0" smtClean="0"/>
              <a:t>som lagar och föreskrifter för att inte göra fel, det är känsliga uppgifter som vi hanterar</a:t>
            </a:r>
            <a:r>
              <a:rPr lang="sv-S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a:t>
            </a:r>
            <a:r>
              <a:rPr lang="sv-SE" dirty="0" smtClean="0">
                <a:effectLst/>
              </a:rPr>
              <a:t>God kunskaper om </a:t>
            </a:r>
            <a:r>
              <a:rPr lang="sv-SE" b="1" dirty="0" smtClean="0">
                <a:effectLst/>
              </a:rPr>
              <a:t>sexualitet och sexuell praktik </a:t>
            </a:r>
            <a:r>
              <a:rPr lang="sv-SE" dirty="0" smtClean="0">
                <a:effectLst/>
              </a:rPr>
              <a:t>samt hur man </a:t>
            </a:r>
            <a:r>
              <a:rPr lang="sv-SE" baseline="0" dirty="0" smtClean="0">
                <a:effectLst/>
              </a:rPr>
              <a:t>dejtar, </a:t>
            </a:r>
            <a:r>
              <a:rPr lang="sv-SE" baseline="0" dirty="0" err="1" smtClean="0">
                <a:effectLst/>
              </a:rPr>
              <a:t>appar</a:t>
            </a:r>
            <a:r>
              <a:rPr lang="sv-SE" baseline="0" dirty="0" smtClean="0">
                <a:effectLst/>
              </a:rPr>
              <a:t> , tex via </a:t>
            </a:r>
            <a:r>
              <a:rPr lang="sv-SE" baseline="0" dirty="0" err="1" smtClean="0">
                <a:effectLst/>
              </a:rPr>
              <a:t>grinder</a:t>
            </a:r>
            <a:r>
              <a:rPr lang="sv-SE" baseline="0" dirty="0" smtClean="0">
                <a:effectLst/>
              </a:rPr>
              <a:t>,. mm</a:t>
            </a:r>
            <a:endParaRPr lang="sv-SE" dirty="0" smtClean="0">
              <a:effectLst/>
            </a:endParaRPr>
          </a:p>
          <a:p>
            <a:endParaRPr lang="sv-SE" baseline="0" dirty="0" smtClean="0"/>
          </a:p>
          <a:p>
            <a:r>
              <a:rPr lang="sv-SE" dirty="0" smtClean="0">
                <a:effectLst/>
              </a:rPr>
              <a:t>-Försöka ha en bra samtalsmetodik .Att få igång och stimulera till samtal.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effectLst/>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a:t>
            </a:fld>
            <a:endParaRPr lang="sv-SE"/>
          </a:p>
        </p:txBody>
      </p:sp>
    </p:spTree>
    <p:extLst>
      <p:ext uri="{BB962C8B-B14F-4D97-AF65-F5344CB8AC3E}">
        <p14:creationId xmlns:p14="http://schemas.microsoft.com/office/powerpoint/2010/main" val="848143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 OBS!!! Klargör att dokumentation ej sker i uppgivna</a:t>
            </a:r>
            <a:r>
              <a:rPr lang="sv-SE" baseline="0" dirty="0" smtClean="0"/>
              <a:t> kontakters </a:t>
            </a:r>
            <a:r>
              <a:rPr lang="sv-SE" baseline="0" dirty="0" err="1" smtClean="0"/>
              <a:t>pat</a:t>
            </a:r>
            <a:r>
              <a:rPr lang="sv-SE" baseline="0" dirty="0" smtClean="0"/>
              <a:t>-journal. Endast i </a:t>
            </a:r>
            <a:r>
              <a:rPr lang="sv-SE" baseline="0" dirty="0" err="1" smtClean="0"/>
              <a:t>smsphandlingen</a:t>
            </a:r>
            <a:r>
              <a:rPr lang="sv-SE" baseline="0" dirty="0" smtClean="0"/>
              <a:t>! </a:t>
            </a:r>
            <a:r>
              <a:rPr lang="sv-SE" sz="1200" kern="1200" dirty="0" smtClean="0">
                <a:solidFill>
                  <a:schemeClr val="tx1"/>
                </a:solidFill>
                <a:effectLst/>
                <a:latin typeface="+mn-lt"/>
                <a:ea typeface="+mn-ea"/>
                <a:cs typeface="+mn-cs"/>
              </a:rPr>
              <a:t>Patientjournalen ska innehålla när smittspårningen är påbörjad/avslutad. Det ska även dokumenteras i journalen anmälan till </a:t>
            </a:r>
            <a:r>
              <a:rPr lang="sv-SE" sz="1200" kern="1200" dirty="0" err="1" smtClean="0">
                <a:solidFill>
                  <a:schemeClr val="tx1"/>
                </a:solidFill>
                <a:effectLst/>
                <a:latin typeface="+mn-lt"/>
                <a:ea typeface="+mn-ea"/>
                <a:cs typeface="+mn-cs"/>
              </a:rPr>
              <a:t>Sminet</a:t>
            </a:r>
            <a:r>
              <a:rPr lang="sv-SE" sz="1200" kern="1200" dirty="0" smtClean="0">
                <a:solidFill>
                  <a:schemeClr val="tx1"/>
                </a:solidFill>
                <a:effectLst/>
                <a:latin typeface="+mn-lt"/>
                <a:ea typeface="+mn-ea"/>
                <a:cs typeface="+mn-cs"/>
              </a:rPr>
              <a:t> är gjord, alltså smittskyddsanmälan. I de fall man inte får tag på Index</a:t>
            </a:r>
            <a:r>
              <a:rPr lang="sv-SE" sz="1200" kern="1200" baseline="0" dirty="0" smtClean="0">
                <a:solidFill>
                  <a:schemeClr val="tx1"/>
                </a:solidFill>
                <a:effectLst/>
                <a:latin typeface="+mn-lt"/>
                <a:ea typeface="+mn-ea"/>
                <a:cs typeface="+mn-cs"/>
              </a:rPr>
              <a:t> med </a:t>
            </a:r>
            <a:r>
              <a:rPr lang="sv-SE" sz="1200" kern="1200" baseline="0" dirty="0" err="1" smtClean="0">
                <a:solidFill>
                  <a:schemeClr val="tx1"/>
                </a:solidFill>
                <a:effectLst/>
                <a:latin typeface="+mn-lt"/>
                <a:ea typeface="+mn-ea"/>
                <a:cs typeface="+mn-cs"/>
              </a:rPr>
              <a:t>pos</a:t>
            </a:r>
            <a:r>
              <a:rPr lang="sv-SE" sz="1200" kern="1200" baseline="0" dirty="0" smtClean="0">
                <a:solidFill>
                  <a:schemeClr val="tx1"/>
                </a:solidFill>
                <a:effectLst/>
                <a:latin typeface="+mn-lt"/>
                <a:ea typeface="+mn-ea"/>
                <a:cs typeface="+mn-cs"/>
              </a:rPr>
              <a:t>. klamydia</a:t>
            </a:r>
            <a:r>
              <a:rPr lang="sv-SE" sz="1200" kern="1200" dirty="0" smtClean="0">
                <a:solidFill>
                  <a:schemeClr val="tx1"/>
                </a:solidFill>
                <a:effectLst/>
                <a:latin typeface="+mn-lt"/>
                <a:ea typeface="+mn-ea"/>
                <a:cs typeface="+mn-cs"/>
              </a:rPr>
              <a:t> och kan meddela  provsvar och ge behandling, och ärendet går över till smittskydd, så ska också detta antecknas i journalen. Det ska även finnas en koppling till smittspårningshandlingarna i journalen, i form av tex ett </a:t>
            </a:r>
            <a:r>
              <a:rPr lang="sv-SE" sz="1200" kern="1200" dirty="0" err="1" smtClean="0">
                <a:solidFill>
                  <a:schemeClr val="tx1"/>
                </a:solidFill>
                <a:effectLst/>
                <a:latin typeface="+mn-lt"/>
                <a:ea typeface="+mn-ea"/>
                <a:cs typeface="+mn-cs"/>
              </a:rPr>
              <a:t>diarenummer</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30</a:t>
            </a:fld>
            <a:endParaRPr lang="sv-SE"/>
          </a:p>
        </p:txBody>
      </p:sp>
    </p:spTree>
    <p:extLst>
      <p:ext uri="{BB962C8B-B14F-4D97-AF65-F5344CB8AC3E}">
        <p14:creationId xmlns:p14="http://schemas.microsoft.com/office/powerpoint/2010/main" val="3851104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31</a:t>
            </a:fld>
            <a:endParaRPr lang="sv-SE"/>
          </a:p>
        </p:txBody>
      </p:sp>
    </p:spTree>
    <p:extLst>
      <p:ext uri="{BB962C8B-B14F-4D97-AF65-F5344CB8AC3E}">
        <p14:creationId xmlns:p14="http://schemas.microsoft.com/office/powerpoint/2010/main" val="4253669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32</a:t>
            </a:fld>
            <a:endParaRPr lang="sv-SE"/>
          </a:p>
        </p:txBody>
      </p:sp>
    </p:spTree>
    <p:extLst>
      <p:ext uri="{BB962C8B-B14F-4D97-AF65-F5344CB8AC3E}">
        <p14:creationId xmlns:p14="http://schemas.microsoft.com/office/powerpoint/2010/main" val="1869306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33</a:t>
            </a:fld>
            <a:endParaRPr lang="sv-SE"/>
          </a:p>
        </p:txBody>
      </p:sp>
    </p:spTree>
    <p:extLst>
      <p:ext uri="{BB962C8B-B14F-4D97-AF65-F5344CB8AC3E}">
        <p14:creationId xmlns:p14="http://schemas.microsoft.com/office/powerpoint/2010/main" val="2955297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34</a:t>
            </a:fld>
            <a:endParaRPr lang="sv-SE"/>
          </a:p>
        </p:txBody>
      </p:sp>
    </p:spTree>
    <p:extLst>
      <p:ext uri="{BB962C8B-B14F-4D97-AF65-F5344CB8AC3E}">
        <p14:creationId xmlns:p14="http://schemas.microsoft.com/office/powerpoint/2010/main" val="840714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35</a:t>
            </a:fld>
            <a:endParaRPr lang="sv-SE"/>
          </a:p>
        </p:txBody>
      </p:sp>
    </p:spTree>
    <p:extLst>
      <p:ext uri="{BB962C8B-B14F-4D97-AF65-F5344CB8AC3E}">
        <p14:creationId xmlns:p14="http://schemas.microsoft.com/office/powerpoint/2010/main" val="261703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L Syftet</a:t>
            </a:r>
            <a:r>
              <a:rPr lang="sv-SE" baseline="0" dirty="0" smtClean="0"/>
              <a:t> med samtalet är förutom att hitta eventuellt smittade genom namnupptagning (och annan information om index inte har fullständiga uppgifter) att ge information om sjukdomen. Kontrollera om pat. Behöver utökad provtagning- har pat. haft sex utomlands eller är pat. en man som har sex med män och behöver </a:t>
            </a:r>
            <a:r>
              <a:rPr lang="sv-SE" baseline="0" dirty="0" err="1" smtClean="0"/>
              <a:t>provtas</a:t>
            </a:r>
            <a:r>
              <a:rPr lang="sv-SE" baseline="0" dirty="0" smtClean="0"/>
              <a:t> analt eller oralt beroende på hur man har haft sex.</a:t>
            </a:r>
            <a:endParaRPr lang="sv-SE" dirty="0" smtClean="0"/>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4</a:t>
            </a:fld>
            <a:endParaRPr lang="sv-SE"/>
          </a:p>
        </p:txBody>
      </p:sp>
    </p:spTree>
    <p:extLst>
      <p:ext uri="{BB962C8B-B14F-4D97-AF65-F5344CB8AC3E}">
        <p14:creationId xmlns:p14="http://schemas.microsoft.com/office/powerpoint/2010/main" val="3152745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 Kort flödesschema som</a:t>
            </a:r>
            <a:r>
              <a:rPr lang="sv-SE" baseline="0" dirty="0" smtClean="0"/>
              <a:t> visar ”gången” i smittspårningen.</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5</a:t>
            </a:fld>
            <a:endParaRPr lang="sv-SE"/>
          </a:p>
        </p:txBody>
      </p:sp>
    </p:spTree>
    <p:extLst>
      <p:ext uri="{BB962C8B-B14F-4D97-AF65-F5344CB8AC3E}">
        <p14:creationId xmlns:p14="http://schemas.microsoft.com/office/powerpoint/2010/main" val="183579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 Vad tyckte ni? Frågor angående detta ? Utlandskontakter? MSM??</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6</a:t>
            </a:fld>
            <a:endParaRPr lang="sv-SE"/>
          </a:p>
        </p:txBody>
      </p:sp>
    </p:spTree>
    <p:extLst>
      <p:ext uri="{BB962C8B-B14F-4D97-AF65-F5344CB8AC3E}">
        <p14:creationId xmlns:p14="http://schemas.microsoft.com/office/powerpoint/2010/main" val="2505035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 I det samtalet ni hörde så hade vi inte med något</a:t>
            </a:r>
            <a:r>
              <a:rPr lang="sv-SE" baseline="0" dirty="0" smtClean="0"/>
              <a:t> kondomsamtal eller förebyggande samtal. Det är ju egentligen en hel utbildning i sig men vi vill självklart påpeka att vi även utför detta f</a:t>
            </a:r>
            <a:r>
              <a:rPr lang="sv-SE" dirty="0" smtClean="0"/>
              <a:t>ör patienter</a:t>
            </a:r>
            <a:r>
              <a:rPr lang="sv-SE" baseline="0" dirty="0" smtClean="0"/>
              <a:t> där det är lämpligt (inte en person vars partner varit otrogen tex) håller vi även samtal där vi vill motivera pat. att  använda kondom och skydda sig. Om pat. är i behov av preventivmedelsrådgivning hänvisas till barnmorska.</a:t>
            </a:r>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7</a:t>
            </a:fld>
            <a:endParaRPr lang="sv-SE"/>
          </a:p>
        </p:txBody>
      </p:sp>
    </p:spTree>
    <p:extLst>
      <p:ext uri="{BB962C8B-B14F-4D97-AF65-F5344CB8AC3E}">
        <p14:creationId xmlns:p14="http://schemas.microsoft.com/office/powerpoint/2010/main" val="238447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 Hur vi skriver (bläck/blyerts) Ringa eller skicka brev </a:t>
            </a:r>
            <a:r>
              <a:rPr lang="sv-SE" sz="1200" kern="1200" dirty="0" smtClean="0">
                <a:solidFill>
                  <a:schemeClr val="tx1"/>
                </a:solidFill>
                <a:effectLst/>
                <a:latin typeface="+mn-lt"/>
                <a:ea typeface="+mn-ea"/>
                <a:cs typeface="+mn-cs"/>
              </a:rPr>
              <a:t>När man tar uppgifter om de sexuella kontakter som patienten har haft, så brukar vi också fråga under vilken period de har träffats.  </a:t>
            </a:r>
          </a:p>
          <a:p>
            <a:r>
              <a:rPr lang="sv-SE" sz="1200" kern="1200" dirty="0" smtClean="0">
                <a:solidFill>
                  <a:schemeClr val="tx1"/>
                </a:solidFill>
                <a:effectLst/>
                <a:latin typeface="+mn-lt"/>
                <a:ea typeface="+mn-ea"/>
                <a:cs typeface="+mn-cs"/>
              </a:rPr>
              <a:t>Om den klamydiasmittade har en pågående sexuell relation, så brukar partnern erbjudas behandling i samband med provtagning.</a:t>
            </a:r>
          </a:p>
          <a:p>
            <a:r>
              <a:rPr lang="sv-SE" sz="1200" kern="1200" dirty="0" smtClean="0">
                <a:solidFill>
                  <a:schemeClr val="tx1"/>
                </a:solidFill>
                <a:effectLst/>
                <a:latin typeface="+mn-lt"/>
                <a:ea typeface="+mn-ea"/>
                <a:cs typeface="+mn-cs"/>
              </a:rPr>
              <a:t>Ges partnerbehandling utan </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föregående provtagning av partner omöjliggörs fortsatt</a:t>
            </a:r>
          </a:p>
          <a:p>
            <a:r>
              <a:rPr lang="sv-SE" sz="1200" kern="1200" dirty="0" smtClean="0">
                <a:solidFill>
                  <a:schemeClr val="tx1"/>
                </a:solidFill>
                <a:effectLst/>
                <a:latin typeface="+mn-lt"/>
                <a:ea typeface="+mn-ea"/>
                <a:cs typeface="+mn-cs"/>
              </a:rPr>
              <a:t>smittspårning i nästa led från en smittad partner.  </a:t>
            </a:r>
          </a:p>
          <a:p>
            <a:r>
              <a:rPr lang="sv-SE" sz="1200" kern="1200" dirty="0" smtClean="0">
                <a:solidFill>
                  <a:schemeClr val="tx1"/>
                </a:solidFill>
                <a:effectLst/>
                <a:latin typeface="+mn-lt"/>
                <a:ea typeface="+mn-ea"/>
                <a:cs typeface="+mn-cs"/>
              </a:rPr>
              <a:t>Okända kontakter kan man inte göra så mycket med - utan de avslutas. </a:t>
            </a:r>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8</a:t>
            </a:fld>
            <a:endParaRPr lang="sv-SE"/>
          </a:p>
        </p:txBody>
      </p:sp>
    </p:spTree>
    <p:extLst>
      <p:ext uri="{BB962C8B-B14F-4D97-AF65-F5344CB8AC3E}">
        <p14:creationId xmlns:p14="http://schemas.microsoft.com/office/powerpoint/2010/main" val="428170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t>
            </a:r>
          </a:p>
          <a:p>
            <a:endParaRPr lang="sv-SE" dirty="0"/>
          </a:p>
        </p:txBody>
      </p:sp>
      <p:sp>
        <p:nvSpPr>
          <p:cNvPr id="4" name="Platshållare för bildnummer 3"/>
          <p:cNvSpPr>
            <a:spLocks noGrp="1"/>
          </p:cNvSpPr>
          <p:nvPr>
            <p:ph type="sldNum" sz="quarter" idx="10"/>
          </p:nvPr>
        </p:nvSpPr>
        <p:spPr/>
        <p:txBody>
          <a:bodyPr/>
          <a:lstStyle/>
          <a:p>
            <a:fld id="{2B2DFB3E-A0E5-4AF3-BA3C-596C1873AC77}" type="slidenum">
              <a:rPr lang="sv-SE" smtClean="0"/>
              <a:t>9</a:t>
            </a:fld>
            <a:endParaRPr lang="sv-SE"/>
          </a:p>
        </p:txBody>
      </p:sp>
    </p:spTree>
    <p:extLst>
      <p:ext uri="{BB962C8B-B14F-4D97-AF65-F5344CB8AC3E}">
        <p14:creationId xmlns:p14="http://schemas.microsoft.com/office/powerpoint/2010/main" val="1760012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smtClean="0"/>
              <a:t>Klicka om du vill redigera mall för underrubrikformat</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sv-SE" smtClean="0"/>
              <a:t>Klicka här för att ändra format</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en-US" dirty="0"/>
          </a:p>
        </p:txBody>
      </p:sp>
      <p:sp>
        <p:nvSpPr>
          <p:cNvPr id="4" name="Date Placeholder 3"/>
          <p:cNvSpPr>
            <a:spLocks noGrp="1"/>
          </p:cNvSpPr>
          <p:nvPr>
            <p:ph type="dt" sz="half" idx="10"/>
          </p:nvPr>
        </p:nvSpPr>
        <p:spPr/>
        <p:txBody>
          <a:bodyPr/>
          <a:lstStyle/>
          <a:p>
            <a:fld id="{32E1024A-49F8-46F5-9723-CEE3AD661707}" type="datetime1">
              <a:rPr lang="sv-SE" smtClean="0"/>
              <a:t>2022-10-18</a:t>
            </a:fld>
            <a:endParaRPr lang="sv-SE"/>
          </a:p>
        </p:txBody>
      </p:sp>
      <p:sp>
        <p:nvSpPr>
          <p:cNvPr id="5" name="Footer Placeholder 4"/>
          <p:cNvSpPr>
            <a:spLocks noGrp="1"/>
          </p:cNvSpPr>
          <p:nvPr>
            <p:ph type="ftr" sz="quarter" idx="11"/>
          </p:nvPr>
        </p:nvSpPr>
        <p:spPr/>
        <p:txBody>
          <a:bodyPr/>
          <a:lstStyle/>
          <a:p>
            <a:r>
              <a:rPr lang="sv-SE" smtClean="0"/>
              <a:t>STI-mottagningen Falu lasarett</a:t>
            </a:r>
            <a:endParaRPr lang="sv-SE"/>
          </a:p>
        </p:txBody>
      </p:sp>
      <p:sp>
        <p:nvSpPr>
          <p:cNvPr id="6" name="Slide Number Placeholder 5"/>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3166995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v-SE" smtClean="0"/>
              <a:t>Klicka här för att ändra format</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41F425CD-3E88-4BB9-B1AB-3FC01FA21FAC}" type="datetime1">
              <a:rPr lang="sv-SE" smtClean="0"/>
              <a:t>2022-10-18</a:t>
            </a:fld>
            <a:endParaRPr lang="sv-SE"/>
          </a:p>
        </p:txBody>
      </p:sp>
      <p:sp>
        <p:nvSpPr>
          <p:cNvPr id="5" name="Footer Placeholder 4"/>
          <p:cNvSpPr>
            <a:spLocks noGrp="1"/>
          </p:cNvSpPr>
          <p:nvPr>
            <p:ph type="ftr" sz="quarter" idx="11"/>
          </p:nvPr>
        </p:nvSpPr>
        <p:spPr/>
        <p:txBody>
          <a:bodyPr/>
          <a:lstStyle/>
          <a:p>
            <a:r>
              <a:rPr lang="sv-SE" smtClean="0"/>
              <a:t>STI-mottagningen Falu lasarett</a:t>
            </a:r>
            <a:endParaRPr lang="sv-SE"/>
          </a:p>
        </p:txBody>
      </p:sp>
      <p:sp>
        <p:nvSpPr>
          <p:cNvPr id="6" name="Slide Number Placeholder 5"/>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41520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sv-SE" smtClean="0"/>
              <a:t>Klicka här för att ändra format</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Date Placeholder 3"/>
          <p:cNvSpPr>
            <a:spLocks noGrp="1"/>
          </p:cNvSpPr>
          <p:nvPr>
            <p:ph type="dt" sz="half" idx="10"/>
          </p:nvPr>
        </p:nvSpPr>
        <p:spPr/>
        <p:txBody>
          <a:bodyPr/>
          <a:lstStyle/>
          <a:p>
            <a:fld id="{D8C6943C-DA51-4414-A230-96597D4245E1}" type="datetime1">
              <a:rPr lang="sv-SE" smtClean="0"/>
              <a:t>2022-10-18</a:t>
            </a:fld>
            <a:endParaRPr lang="sv-SE"/>
          </a:p>
        </p:txBody>
      </p:sp>
      <p:sp>
        <p:nvSpPr>
          <p:cNvPr id="5" name="Footer Placeholder 4"/>
          <p:cNvSpPr>
            <a:spLocks noGrp="1"/>
          </p:cNvSpPr>
          <p:nvPr>
            <p:ph type="ftr" sz="quarter" idx="11"/>
          </p:nvPr>
        </p:nvSpPr>
        <p:spPr/>
        <p:txBody>
          <a:bodyPr/>
          <a:lstStyle/>
          <a:p>
            <a:r>
              <a:rPr lang="sv-SE" smtClean="0"/>
              <a:t>STI-mottagningen Falu lasarett</a:t>
            </a:r>
            <a:endParaRPr lang="sv-SE"/>
          </a:p>
        </p:txBody>
      </p:sp>
      <p:sp>
        <p:nvSpPr>
          <p:cNvPr id="6" name="Slide Number Placeholder 5"/>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402939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v-SE" smtClean="0"/>
              <a:t>Klicka här för att ändra format</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72B0CCCB-AC15-4A2E-B603-89BD7A84AA76}"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3973794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12" name="Content Placeholder 3"/>
          <p:cNvSpPr>
            <a:spLocks noGrp="1"/>
          </p:cNvSpPr>
          <p:nvPr>
            <p:ph sz="quarter" idx="13"/>
          </p:nvPr>
        </p:nvSpPr>
        <p:spPr>
          <a:xfrm>
            <a:off x="913774" y="3051012"/>
            <a:ext cx="5106027" cy="274018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13" name="Content Placeholder 5"/>
          <p:cNvSpPr>
            <a:spLocks noGrp="1"/>
          </p:cNvSpPr>
          <p:nvPr>
            <p:ph sz="quarter" idx="14"/>
          </p:nvPr>
        </p:nvSpPr>
        <p:spPr>
          <a:xfrm>
            <a:off x="6172200" y="3051012"/>
            <a:ext cx="5105401" cy="274018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772D59E6-67F5-4912-9AB9-95C60C0584BD}" type="datetime1">
              <a:rPr lang="sv-SE" smtClean="0"/>
              <a:t>2022-10-18</a:t>
            </a:fld>
            <a:endParaRPr lang="sv-SE"/>
          </a:p>
        </p:txBody>
      </p:sp>
      <p:sp>
        <p:nvSpPr>
          <p:cNvPr id="8" name="Footer Placeholder 7"/>
          <p:cNvSpPr>
            <a:spLocks noGrp="1"/>
          </p:cNvSpPr>
          <p:nvPr>
            <p:ph type="ftr" sz="quarter" idx="11"/>
          </p:nvPr>
        </p:nvSpPr>
        <p:spPr/>
        <p:txBody>
          <a:bodyPr/>
          <a:lstStyle/>
          <a:p>
            <a:r>
              <a:rPr lang="sv-SE" smtClean="0"/>
              <a:t>STI-mottagningen Falu lasarett</a:t>
            </a:r>
            <a:endParaRPr lang="sv-SE"/>
          </a:p>
        </p:txBody>
      </p:sp>
      <p:sp>
        <p:nvSpPr>
          <p:cNvPr id="9" name="Slide Number Placeholder 8"/>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867619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EC0E5430-0110-4D7A-A6FA-ED7B9099E028}" type="datetime1">
              <a:rPr lang="sv-SE" smtClean="0"/>
              <a:t>2022-10-18</a:t>
            </a:fld>
            <a:endParaRPr lang="sv-SE"/>
          </a:p>
        </p:txBody>
      </p:sp>
      <p:sp>
        <p:nvSpPr>
          <p:cNvPr id="4" name="Footer Placeholder 3"/>
          <p:cNvSpPr>
            <a:spLocks noGrp="1"/>
          </p:cNvSpPr>
          <p:nvPr>
            <p:ph type="ftr" sz="quarter" idx="11"/>
          </p:nvPr>
        </p:nvSpPr>
        <p:spPr/>
        <p:txBody>
          <a:bodyPr/>
          <a:lstStyle/>
          <a:p>
            <a:r>
              <a:rPr lang="sv-SE" smtClean="0"/>
              <a:t>STI-mottagningen Falu lasarett</a:t>
            </a:r>
            <a:endParaRPr lang="sv-SE"/>
          </a:p>
        </p:txBody>
      </p:sp>
      <p:sp>
        <p:nvSpPr>
          <p:cNvPr id="5" name="Slide Number Placeholder 4"/>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151100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1D463F5-D431-4AFB-9ABB-DE1EA0749E7C}" type="datetime1">
              <a:rPr lang="sv-SE" smtClean="0"/>
              <a:t>2022-10-18</a:t>
            </a:fld>
            <a:endParaRPr lang="sv-SE"/>
          </a:p>
        </p:txBody>
      </p:sp>
      <p:sp>
        <p:nvSpPr>
          <p:cNvPr id="3" name="Footer Placeholder 2"/>
          <p:cNvSpPr>
            <a:spLocks noGrp="1"/>
          </p:cNvSpPr>
          <p:nvPr>
            <p:ph type="ftr" sz="quarter" idx="11"/>
          </p:nvPr>
        </p:nvSpPr>
        <p:spPr/>
        <p:txBody>
          <a:bodyPr/>
          <a:lstStyle/>
          <a:p>
            <a:r>
              <a:rPr lang="sv-SE" smtClean="0"/>
              <a:t>STI-mottagningen Falu lasarett</a:t>
            </a:r>
            <a:endParaRPr lang="sv-SE"/>
          </a:p>
        </p:txBody>
      </p:sp>
      <p:sp>
        <p:nvSpPr>
          <p:cNvPr id="4" name="Slide Number Placeholder 3"/>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929306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sv-SE" smtClean="0"/>
              <a:t>Klicka här för att ändra format</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30949A09-33B7-4181-8540-BD17E63D788E}"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304765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7C11DB73-65A8-4781-9CAC-338473226DD9}"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4043815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6259D05C-D001-4A0F-A883-7DD19E983564}"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86230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sv-SE" smtClean="0"/>
              <a:t>Klicka här för att ändra format</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B3F4E4E6-67F6-4732-88C0-E2CBF2287934}"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385824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sv-SE" smtClean="0"/>
              <a:t>Klicka här för att ändra format</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CE5560F9-FBAF-44B9-8286-A30FFC6CF31F}"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6248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sv-SE" smtClean="0"/>
              <a:t>Klicka här för att ändra format</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DAF991E8-BCE5-4BCA-9B7E-CC5ECA900334}" type="datetime1">
              <a:rPr lang="sv-SE" smtClean="0"/>
              <a:t>2022-10-18</a:t>
            </a:fld>
            <a:endParaRPr lang="sv-SE"/>
          </a:p>
        </p:txBody>
      </p:sp>
      <p:sp>
        <p:nvSpPr>
          <p:cNvPr id="6" name="Footer Placeholder 5"/>
          <p:cNvSpPr>
            <a:spLocks noGrp="1"/>
          </p:cNvSpPr>
          <p:nvPr>
            <p:ph type="ftr" sz="quarter" idx="11"/>
          </p:nvPr>
        </p:nvSpPr>
        <p:spPr/>
        <p:txBody>
          <a:bodyPr/>
          <a:lstStyle/>
          <a:p>
            <a:r>
              <a:rPr lang="sv-SE" smtClean="0"/>
              <a:t>STI-mottagningen Falu lasarett</a:t>
            </a:r>
            <a:endParaRPr lang="sv-SE"/>
          </a:p>
        </p:txBody>
      </p:sp>
      <p:sp>
        <p:nvSpPr>
          <p:cNvPr id="7" name="Slide Number Placeholder 6"/>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4175510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er">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sv-SE" smtClean="0"/>
              <a:t>Klicka här för att ändra format</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3" name="Date Placeholder 2"/>
          <p:cNvSpPr>
            <a:spLocks noGrp="1"/>
          </p:cNvSpPr>
          <p:nvPr>
            <p:ph type="dt" sz="half" idx="10"/>
          </p:nvPr>
        </p:nvSpPr>
        <p:spPr/>
        <p:txBody>
          <a:bodyPr/>
          <a:lstStyle/>
          <a:p>
            <a:fld id="{C5E003CD-12FB-4536-9616-84F080ABF473}" type="datetime1">
              <a:rPr lang="sv-SE" smtClean="0"/>
              <a:t>2022-10-18</a:t>
            </a:fld>
            <a:endParaRPr lang="sv-SE"/>
          </a:p>
        </p:txBody>
      </p:sp>
      <p:sp>
        <p:nvSpPr>
          <p:cNvPr id="4" name="Footer Placeholder 3"/>
          <p:cNvSpPr>
            <a:spLocks noGrp="1"/>
          </p:cNvSpPr>
          <p:nvPr>
            <p:ph type="ftr" sz="quarter" idx="11"/>
          </p:nvPr>
        </p:nvSpPr>
        <p:spPr/>
        <p:txBody>
          <a:bodyPr/>
          <a:lstStyle/>
          <a:p>
            <a:r>
              <a:rPr lang="sv-SE" smtClean="0"/>
              <a:t>STI-mottagningen Falu lasarett</a:t>
            </a:r>
            <a:endParaRPr lang="sv-SE"/>
          </a:p>
        </p:txBody>
      </p:sp>
      <p:sp>
        <p:nvSpPr>
          <p:cNvPr id="5" name="Slide Number Placeholder 4"/>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323332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bildkolumner">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sv-SE" smtClean="0"/>
              <a:t>Klicka här för att ändra format</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smtClean="0"/>
              <a:t>Klicka på ikonen för att lägga till en bild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smtClean="0"/>
              <a:t>Klicka på ikonen för att lägga till en bild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smtClean="0"/>
              <a:t>Klicka på ikonen för att lägga till en bild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3" name="Date Placeholder 2"/>
          <p:cNvSpPr>
            <a:spLocks noGrp="1"/>
          </p:cNvSpPr>
          <p:nvPr>
            <p:ph type="dt" sz="half" idx="10"/>
          </p:nvPr>
        </p:nvSpPr>
        <p:spPr/>
        <p:txBody>
          <a:bodyPr/>
          <a:lstStyle/>
          <a:p>
            <a:fld id="{829A463D-D081-459C-8CBB-60DA23349DF7}" type="datetime1">
              <a:rPr lang="sv-SE" smtClean="0"/>
              <a:t>2022-10-18</a:t>
            </a:fld>
            <a:endParaRPr lang="sv-SE"/>
          </a:p>
        </p:txBody>
      </p:sp>
      <p:sp>
        <p:nvSpPr>
          <p:cNvPr id="4" name="Footer Placeholder 3"/>
          <p:cNvSpPr>
            <a:spLocks noGrp="1"/>
          </p:cNvSpPr>
          <p:nvPr>
            <p:ph type="ftr" sz="quarter" idx="11"/>
          </p:nvPr>
        </p:nvSpPr>
        <p:spPr/>
        <p:txBody>
          <a:bodyPr/>
          <a:lstStyle/>
          <a:p>
            <a:r>
              <a:rPr lang="sv-SE" smtClean="0"/>
              <a:t>STI-mottagningen Falu lasarett</a:t>
            </a:r>
            <a:endParaRPr lang="sv-SE"/>
          </a:p>
        </p:txBody>
      </p:sp>
      <p:sp>
        <p:nvSpPr>
          <p:cNvPr id="5" name="Slide Number Placeholder 4"/>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411399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v-SE" smtClean="0"/>
              <a:t>Klicka här för att ändra format</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120D6A58-7EDA-42DB-BE39-6657DC61C65D}" type="datetime1">
              <a:rPr lang="sv-SE" smtClean="0"/>
              <a:t>2022-10-18</a:t>
            </a:fld>
            <a:endParaRPr lang="sv-SE"/>
          </a:p>
        </p:txBody>
      </p:sp>
      <p:sp>
        <p:nvSpPr>
          <p:cNvPr id="5" name="Footer Placeholder 4"/>
          <p:cNvSpPr>
            <a:spLocks noGrp="1"/>
          </p:cNvSpPr>
          <p:nvPr>
            <p:ph type="ftr" sz="quarter" idx="11"/>
          </p:nvPr>
        </p:nvSpPr>
        <p:spPr/>
        <p:txBody>
          <a:bodyPr/>
          <a:lstStyle/>
          <a:p>
            <a:r>
              <a:rPr lang="sv-SE" smtClean="0"/>
              <a:t>STI-mottagningen Falu lasarett</a:t>
            </a:r>
            <a:endParaRPr lang="sv-SE"/>
          </a:p>
        </p:txBody>
      </p:sp>
      <p:sp>
        <p:nvSpPr>
          <p:cNvPr id="6" name="Slide Number Placeholder 5"/>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759285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sv-SE" smtClean="0"/>
              <a:t>Klicka här för att ändra format</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6F054F69-6144-42DC-A2C2-5CE67A5CA118}" type="datetime1">
              <a:rPr lang="sv-SE" smtClean="0"/>
              <a:t>2022-10-18</a:t>
            </a:fld>
            <a:endParaRPr lang="sv-SE"/>
          </a:p>
        </p:txBody>
      </p:sp>
      <p:sp>
        <p:nvSpPr>
          <p:cNvPr id="5" name="Footer Placeholder 4"/>
          <p:cNvSpPr>
            <a:spLocks noGrp="1"/>
          </p:cNvSpPr>
          <p:nvPr>
            <p:ph type="ftr" sz="quarter" idx="11"/>
          </p:nvPr>
        </p:nvSpPr>
        <p:spPr/>
        <p:txBody>
          <a:bodyPr/>
          <a:lstStyle/>
          <a:p>
            <a:r>
              <a:rPr lang="sv-SE" smtClean="0"/>
              <a:t>STI-mottagningen Falu lasarett</a:t>
            </a:r>
            <a:endParaRPr lang="sv-SE"/>
          </a:p>
        </p:txBody>
      </p:sp>
      <p:sp>
        <p:nvSpPr>
          <p:cNvPr id="6" name="Slide Number Placeholder 5"/>
          <p:cNvSpPr>
            <a:spLocks noGrp="1"/>
          </p:cNvSpPr>
          <p:nvPr>
            <p:ph type="sldNum" sz="quarter" idx="12"/>
          </p:nvPr>
        </p:nvSpPr>
        <p:spPr/>
        <p:txBody>
          <a:bodyPr/>
          <a:lstStyle/>
          <a:p>
            <a:fld id="{17B02236-BD7F-46F8-B3F2-28ADD3693AB3}" type="slidenum">
              <a:rPr lang="sv-SE" smtClean="0"/>
              <a:t>‹#›</a:t>
            </a:fld>
            <a:endParaRPr lang="sv-SE"/>
          </a:p>
        </p:txBody>
      </p:sp>
    </p:spTree>
    <p:extLst>
      <p:ext uri="{BB962C8B-B14F-4D97-AF65-F5344CB8AC3E}">
        <p14:creationId xmlns:p14="http://schemas.microsoft.com/office/powerpoint/2010/main" val="272101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sv-SE" smtClean="0"/>
              <a:t>Klicka här för att ändra format</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10/18/2022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v-SE" smtClean="0"/>
              <a:t>Klicka här för att ändra format</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DA16AA21-1863-4931-97CB-99D0A168701B}" type="datetimeFigureOut">
              <a:rPr lang="en-US" dirty="0"/>
              <a:t>10/18/2022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5" name="Date Placeholder 4"/>
          <p:cNvSpPr>
            <a:spLocks noGrp="1"/>
          </p:cNvSpPr>
          <p:nvPr>
            <p:ph type="dt" sz="half" idx="10"/>
          </p:nvPr>
        </p:nvSpPr>
        <p:spPr/>
        <p:txBody>
          <a:bodyPr/>
          <a:lstStyle/>
          <a:p>
            <a:fld id="{3772C379-9A7C-4C87-A116-CBE9F58B04C5}" type="datetimeFigureOut">
              <a:rPr lang="en-US" dirty="0"/>
              <a:t>10/18/2022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10/18/2022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1416769-F926-41D8-BFFB-5035B8156C58}" type="datetime1">
              <a:rPr lang="sv-SE" smtClean="0"/>
              <a:t>2022-10-18</a:t>
            </a:fld>
            <a:endParaRPr lang="sv-SE"/>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STI-mottagningen Falu lasarett</a:t>
            </a:r>
            <a:endParaRPr lang="sv-SE"/>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7B02236-BD7F-46F8-B3F2-28ADD3693AB3}" type="slidenum">
              <a:rPr lang="sv-SE" smtClean="0"/>
              <a:t>‹#›</a:t>
            </a:fld>
            <a:endParaRPr lang="sv-SE"/>
          </a:p>
        </p:txBody>
      </p:sp>
    </p:spTree>
    <p:extLst>
      <p:ext uri="{BB962C8B-B14F-4D97-AF65-F5344CB8AC3E}">
        <p14:creationId xmlns:p14="http://schemas.microsoft.com/office/powerpoint/2010/main" val="145385668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1177.se/Dalarna/sok/?q=klamydia"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www.1177.se/Dalarna/hitta-vard/kontaktkort/STI-mottagning-Hudsjukvard-Falun/" TargetMode="External"/><Relationship Id="rId4" Type="http://schemas.openxmlformats.org/officeDocument/2006/relationships/hyperlink" Target="https://pep.1177.se/ShowOffer/44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youtu.be/fKJabfGUkhA"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cqOP8__fkAhX3wMQBHfZPDigQjRx6BAgBEAQ&amp;url=https%3A%2F%2Fdowndetector.se%2Fproblem-storningar%2Fgoogle&amp;psig=AOvVaw18PWmfecPvKhLWSN0LtU9U&amp;ust=156991411526466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s://www.google.com/url?sa=i&amp;rct=j&amp;q=&amp;esrc=s&amp;source=images&amp;cd=&amp;ved=2ahUKEwjN_IahgPjkAhVMJZoKHVFuAlsQjRx6BAgBEAQ&amp;url=https%3A%2F%2Fsvenska-apps.se%2Fandroid%2Ffinans%2Fratsitse-uaiw.html&amp;psig=AOvVaw1WLxfUXwdZ403f0M29DdhQ&amp;ust=1569914189813890"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dirty="0" smtClean="0"/>
              <a:t>Smittspårning i praktiken</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74" y="2834640"/>
            <a:ext cx="2930237" cy="3906982"/>
          </a:xfrm>
          <a:prstGeom prst="rect">
            <a:avLst/>
          </a:prstGeom>
        </p:spPr>
      </p:pic>
      <p:sp>
        <p:nvSpPr>
          <p:cNvPr id="5" name="textruta 4"/>
          <p:cNvSpPr txBox="1"/>
          <p:nvPr/>
        </p:nvSpPr>
        <p:spPr>
          <a:xfrm>
            <a:off x="4962698" y="5104015"/>
            <a:ext cx="4955139" cy="1200329"/>
          </a:xfrm>
          <a:prstGeom prst="rect">
            <a:avLst/>
          </a:prstGeom>
          <a:noFill/>
        </p:spPr>
        <p:txBody>
          <a:bodyPr wrap="none" rtlCol="0">
            <a:spAutoFit/>
          </a:bodyPr>
          <a:lstStyle/>
          <a:p>
            <a:r>
              <a:rPr lang="sv-SE" dirty="0" smtClean="0"/>
              <a:t>Jeanette Davidson Leg. Sjuksköterska</a:t>
            </a:r>
          </a:p>
          <a:p>
            <a:r>
              <a:rPr lang="sv-SE" dirty="0" smtClean="0"/>
              <a:t>Lovisa Bengtsdotter Bäck Leg. Sjuksköterska</a:t>
            </a:r>
          </a:p>
          <a:p>
            <a:endParaRPr lang="sv-SE" dirty="0"/>
          </a:p>
          <a:p>
            <a:r>
              <a:rPr lang="sv-SE" b="1" dirty="0" smtClean="0"/>
              <a:t>Hud &amp; STI-mottagningen Falu lasarett</a:t>
            </a:r>
            <a:endParaRPr lang="sv-SE" b="1" dirty="0"/>
          </a:p>
        </p:txBody>
      </p:sp>
    </p:spTree>
    <p:extLst>
      <p:ext uri="{BB962C8B-B14F-4D97-AF65-F5344CB8AC3E}">
        <p14:creationId xmlns:p14="http://schemas.microsoft.com/office/powerpoint/2010/main" val="1195713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913774" y="837316"/>
            <a:ext cx="3935688" cy="2023252"/>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sv-SE" dirty="0" smtClean="0"/>
              <a:t>Exempel på brev 1</a:t>
            </a:r>
          </a:p>
          <a:p>
            <a:endParaRPr lang="sv-SE" dirty="0"/>
          </a:p>
          <a:p>
            <a:endParaRPr lang="sv-SE" dirty="0" smtClean="0"/>
          </a:p>
          <a:p>
            <a:r>
              <a:rPr lang="sv-SE" dirty="0" smtClean="0"/>
              <a:t>Om ej testad inom två veckor skickas ett till brev.</a:t>
            </a:r>
            <a:endParaRPr lang="sv-SE" dirty="0"/>
          </a:p>
        </p:txBody>
      </p:sp>
      <p:sp>
        <p:nvSpPr>
          <p:cNvPr id="7" name="Platshållare för sidfot 4"/>
          <p:cNvSpPr>
            <a:spLocks noGrp="1"/>
          </p:cNvSpPr>
          <p:nvPr>
            <p:ph type="ftr" sz="quarter" idx="11"/>
          </p:nvPr>
        </p:nvSpPr>
        <p:spPr>
          <a:xfrm>
            <a:off x="913774" y="5883275"/>
            <a:ext cx="6672887" cy="365125"/>
          </a:xfrm>
        </p:spPr>
        <p:txBody>
          <a:bodyPr/>
          <a:lstStyle/>
          <a:p>
            <a:r>
              <a:rPr lang="sv-SE" smtClean="0"/>
              <a:t>STI-mottagningen Falu lasarett</a:t>
            </a:r>
            <a:endParaRPr lang="sv-SE"/>
          </a:p>
        </p:txBody>
      </p:sp>
      <p:pic>
        <p:nvPicPr>
          <p:cNvPr id="2" name="Bildobjekt 1"/>
          <p:cNvPicPr>
            <a:picLocks noChangeAspect="1"/>
          </p:cNvPicPr>
          <p:nvPr/>
        </p:nvPicPr>
        <p:blipFill rotWithShape="1">
          <a:blip r:embed="rId4"/>
          <a:srcRect l="918" t="11269" r="12257"/>
          <a:stretch/>
        </p:blipFill>
        <p:spPr>
          <a:xfrm>
            <a:off x="5831911" y="160855"/>
            <a:ext cx="4534219" cy="6624216"/>
          </a:xfrm>
          <a:prstGeom prst="rect">
            <a:avLst/>
          </a:prstGeom>
        </p:spPr>
      </p:pic>
    </p:spTree>
    <p:extLst>
      <p:ext uri="{BB962C8B-B14F-4D97-AF65-F5344CB8AC3E}">
        <p14:creationId xmlns:p14="http://schemas.microsoft.com/office/powerpoint/2010/main" val="1335114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9848" y="207943"/>
            <a:ext cx="10058400" cy="1609344"/>
          </a:xfrm>
        </p:spPr>
        <p:txBody>
          <a:bodyPr/>
          <a:lstStyle/>
          <a:p>
            <a:pPr algn="ctr"/>
            <a:r>
              <a:rPr lang="sv-SE" dirty="0" smtClean="0"/>
              <a:t>Smittskyddsblad</a:t>
            </a:r>
            <a:endParaRPr lang="sv-SE" dirty="0"/>
          </a:p>
        </p:txBody>
      </p:sp>
      <p:sp>
        <p:nvSpPr>
          <p:cNvPr id="3" name="Platshållare för innehåll 2"/>
          <p:cNvSpPr>
            <a:spLocks noGrp="1"/>
          </p:cNvSpPr>
          <p:nvPr>
            <p:ph idx="1"/>
          </p:nvPr>
        </p:nvSpPr>
        <p:spPr>
          <a:xfrm>
            <a:off x="954757" y="1050872"/>
            <a:ext cx="10058400" cy="4050792"/>
          </a:xfrm>
        </p:spPr>
        <p:txBody>
          <a:bodyPr>
            <a:normAutofit/>
          </a:bodyPr>
          <a:lstStyle/>
          <a:p>
            <a:pPr marL="0" indent="0">
              <a:buNone/>
            </a:pPr>
            <a:r>
              <a:rPr lang="sv-SE" dirty="0" smtClean="0"/>
              <a:t> </a:t>
            </a:r>
            <a:endParaRPr lang="sv-SE" dirty="0"/>
          </a:p>
          <a:p>
            <a:r>
              <a:rPr lang="sv-SE" dirty="0"/>
              <a:t>Lämpligt är att ge patienten </a:t>
            </a:r>
            <a:r>
              <a:rPr lang="sv-SE" dirty="0" smtClean="0"/>
              <a:t>smittskyddsblad</a:t>
            </a:r>
            <a:r>
              <a:rPr lang="sv-SE" dirty="0"/>
              <a:t>. Där finns förutom aktuell information om sjukdomen </a:t>
            </a:r>
            <a:r>
              <a:rPr lang="sv-SE" dirty="0" smtClean="0"/>
              <a:t>även </a:t>
            </a:r>
            <a:r>
              <a:rPr lang="sv-SE" dirty="0"/>
              <a:t>gällande </a:t>
            </a:r>
            <a:r>
              <a:rPr lang="sv-SE" dirty="0" smtClean="0"/>
              <a:t>förhållningsregler. </a:t>
            </a:r>
            <a:r>
              <a:rPr lang="sv-SE" b="1" dirty="0" smtClean="0"/>
              <a:t>Smittskyddsbladen </a:t>
            </a:r>
            <a:r>
              <a:rPr lang="sv-SE" b="1" dirty="0"/>
              <a:t>finns på varje smittskyddsenhets webbplats</a:t>
            </a:r>
            <a:r>
              <a:rPr lang="sv-SE" dirty="0"/>
              <a:t>. </a:t>
            </a:r>
            <a:r>
              <a:rPr lang="sv-SE" dirty="0" smtClean="0"/>
              <a:t>Finns även på andra språk.</a:t>
            </a:r>
            <a:endParaRPr lang="sv-SE" dirty="0"/>
          </a:p>
        </p:txBody>
      </p:sp>
      <p:pic>
        <p:nvPicPr>
          <p:cNvPr id="4" name="Bildobjekt 3"/>
          <p:cNvPicPr>
            <a:picLocks noChangeAspect="1"/>
          </p:cNvPicPr>
          <p:nvPr/>
        </p:nvPicPr>
        <p:blipFill>
          <a:blip r:embed="rId3"/>
          <a:stretch>
            <a:fillRect/>
          </a:stretch>
        </p:blipFill>
        <p:spPr>
          <a:xfrm>
            <a:off x="4167748" y="2416844"/>
            <a:ext cx="3015568" cy="4265309"/>
          </a:xfrm>
          <a:prstGeom prst="rect">
            <a:avLst/>
          </a:prstGeom>
        </p:spPr>
      </p:pic>
    </p:spTree>
    <p:extLst>
      <p:ext uri="{BB962C8B-B14F-4D97-AF65-F5344CB8AC3E}">
        <p14:creationId xmlns:p14="http://schemas.microsoft.com/office/powerpoint/2010/main" val="3837529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913775" y="609600"/>
            <a:ext cx="3935688" cy="2023252"/>
          </a:xfrm>
        </p:spPr>
        <p:txBody>
          <a:bodyPr>
            <a:normAutofit fontScale="90000"/>
          </a:bodyPr>
          <a:lstStyle/>
          <a:p>
            <a:r>
              <a:rPr lang="sv-SE" dirty="0" smtClean="0"/>
              <a:t>Exempel på brev nummer 2</a:t>
            </a:r>
            <a:endParaRPr lang="sv-SE" dirty="0"/>
          </a:p>
        </p:txBody>
      </p:sp>
      <p:sp>
        <p:nvSpPr>
          <p:cNvPr id="6" name="Platshållare för text 3"/>
          <p:cNvSpPr txBox="1">
            <a:spLocks/>
          </p:cNvSpPr>
          <p:nvPr/>
        </p:nvSpPr>
        <p:spPr>
          <a:xfrm>
            <a:off x="913774" y="2632852"/>
            <a:ext cx="3935689" cy="3158348"/>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sv-SE" dirty="0" smtClean="0"/>
              <a:t>…med en liten skarpare ton</a:t>
            </a:r>
          </a:p>
          <a:p>
            <a:endParaRPr lang="sv-SE" dirty="0"/>
          </a:p>
          <a:p>
            <a:r>
              <a:rPr lang="sv-SE" dirty="0" smtClean="0"/>
              <a:t>Om EJ TESTAD INOM YTTERLIGARE TVÅ VECKOR </a:t>
            </a:r>
          </a:p>
          <a:p>
            <a:r>
              <a:rPr lang="sv-SE" dirty="0" smtClean="0"/>
              <a:t>SKICKAS ÄRENDET TILL SMITTSKYDDSENHETEN.</a:t>
            </a:r>
          </a:p>
        </p:txBody>
      </p:sp>
      <p:sp>
        <p:nvSpPr>
          <p:cNvPr id="7" name="Platshållare för sidfot 4"/>
          <p:cNvSpPr>
            <a:spLocks noGrp="1"/>
          </p:cNvSpPr>
          <p:nvPr>
            <p:ph type="ftr" sz="quarter" idx="11"/>
          </p:nvPr>
        </p:nvSpPr>
        <p:spPr>
          <a:xfrm>
            <a:off x="913774" y="5883275"/>
            <a:ext cx="6672887" cy="365125"/>
          </a:xfrm>
        </p:spPr>
        <p:txBody>
          <a:bodyPr/>
          <a:lstStyle/>
          <a:p>
            <a:r>
              <a:rPr lang="sv-SE" smtClean="0"/>
              <a:t>STI-mottagningen Falu lasarett</a:t>
            </a:r>
            <a:endParaRPr lang="sv-SE"/>
          </a:p>
        </p:txBody>
      </p:sp>
      <p:pic>
        <p:nvPicPr>
          <p:cNvPr id="2" name="Bildobjekt 1"/>
          <p:cNvPicPr>
            <a:picLocks noChangeAspect="1"/>
          </p:cNvPicPr>
          <p:nvPr/>
        </p:nvPicPr>
        <p:blipFill rotWithShape="1">
          <a:blip r:embed="rId3"/>
          <a:srcRect t="12072" r="14424"/>
          <a:stretch/>
        </p:blipFill>
        <p:spPr>
          <a:xfrm>
            <a:off x="6286502" y="149468"/>
            <a:ext cx="4074137" cy="6265093"/>
          </a:xfrm>
          <a:prstGeom prst="rect">
            <a:avLst/>
          </a:prstGeom>
        </p:spPr>
      </p:pic>
    </p:spTree>
    <p:extLst>
      <p:ext uri="{BB962C8B-B14F-4D97-AF65-F5344CB8AC3E}">
        <p14:creationId xmlns:p14="http://schemas.microsoft.com/office/powerpoint/2010/main" val="434123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795867" y="2319867"/>
            <a:ext cx="10574866" cy="307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sv-SE" smtClean="0"/>
              <a:t>Vid telefonsamtal</a:t>
            </a:r>
            <a:endParaRPr lang="sv-SE" dirty="0"/>
          </a:p>
        </p:txBody>
      </p:sp>
      <p:sp>
        <p:nvSpPr>
          <p:cNvPr id="6" name="Platshållare för innehåll 2"/>
          <p:cNvSpPr txBox="1">
            <a:spLocks/>
          </p:cNvSpPr>
          <p:nvPr/>
        </p:nvSpPr>
        <p:spPr>
          <a:xfrm>
            <a:off x="901387" y="2641730"/>
            <a:ext cx="10363826" cy="3424107"/>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sv-SE" dirty="0" smtClean="0"/>
              <a:t>Börja med -jag heter … och arbetar som sjuksköterska/annat , jag söker ….</a:t>
            </a:r>
          </a:p>
          <a:p>
            <a:r>
              <a:rPr lang="sv-SE" dirty="0" smtClean="0"/>
              <a:t>Vid telefonsvarare – jag heter ….. Och arbetar inom </a:t>
            </a:r>
            <a:r>
              <a:rPr lang="sv-SE" dirty="0"/>
              <a:t>R</a:t>
            </a:r>
            <a:r>
              <a:rPr lang="sv-SE" dirty="0" smtClean="0"/>
              <a:t>egion </a:t>
            </a:r>
            <a:r>
              <a:rPr lang="sv-SE" dirty="0"/>
              <a:t>D</a:t>
            </a:r>
            <a:r>
              <a:rPr lang="sv-SE" dirty="0" smtClean="0"/>
              <a:t>alarna, jag skulle vilja komma i kontakt med dig i ett sjukvårdsärende. Kan du ringa upp på..</a:t>
            </a:r>
          </a:p>
          <a:p>
            <a:r>
              <a:rPr lang="sv-SE" dirty="0" smtClean="0"/>
              <a:t>Sms -samma som ovan.</a:t>
            </a:r>
          </a:p>
          <a:p>
            <a:pPr marL="0" indent="0">
              <a:buFont typeface="Wingdings" pitchFamily="2" charset="2"/>
              <a:buNone/>
            </a:pPr>
            <a:endParaRPr lang="sv-SE" dirty="0"/>
          </a:p>
        </p:txBody>
      </p:sp>
      <p:sp>
        <p:nvSpPr>
          <p:cNvPr id="7" name="Platshållare för sidfot 3"/>
          <p:cNvSpPr>
            <a:spLocks noGrp="1"/>
          </p:cNvSpPr>
          <p:nvPr>
            <p:ph type="ftr" sz="quarter" idx="11"/>
          </p:nvPr>
        </p:nvSpPr>
        <p:spPr>
          <a:xfrm>
            <a:off x="913774" y="5883275"/>
            <a:ext cx="6672887" cy="365125"/>
          </a:xfrm>
        </p:spPr>
        <p:txBody>
          <a:bodyPr/>
          <a:lstStyle/>
          <a:p>
            <a:r>
              <a:rPr lang="sv-SE" smtClean="0"/>
              <a:t>STI-mottagningen Falu lasarett</a:t>
            </a:r>
            <a:endParaRPr lang="sv-SE"/>
          </a:p>
        </p:txBody>
      </p:sp>
    </p:spTree>
    <p:extLst>
      <p:ext uri="{BB962C8B-B14F-4D97-AF65-F5344CB8AC3E}">
        <p14:creationId xmlns:p14="http://schemas.microsoft.com/office/powerpoint/2010/main" val="4028572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3048000" y="-1714500"/>
            <a:ext cx="18288000" cy="10287000"/>
          </a:xfrm>
          <a:prstGeom prst="rect">
            <a:avLst/>
          </a:prstGeom>
        </p:spPr>
      </p:pic>
      <p:sp>
        <p:nvSpPr>
          <p:cNvPr id="5" name="Ellips 4"/>
          <p:cNvSpPr/>
          <p:nvPr/>
        </p:nvSpPr>
        <p:spPr>
          <a:xfrm>
            <a:off x="1138518" y="3003177"/>
            <a:ext cx="2303929" cy="108473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94322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3048000" y="-1714500"/>
            <a:ext cx="18288000" cy="10287000"/>
          </a:xfrm>
          <a:prstGeom prst="rect">
            <a:avLst/>
          </a:prstGeom>
        </p:spPr>
      </p:pic>
      <p:sp>
        <p:nvSpPr>
          <p:cNvPr id="5" name="Ellips 4"/>
          <p:cNvSpPr/>
          <p:nvPr/>
        </p:nvSpPr>
        <p:spPr>
          <a:xfrm>
            <a:off x="3836894" y="1577789"/>
            <a:ext cx="3469341" cy="210670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24090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stretch>
            <a:fillRect/>
          </a:stretch>
        </p:blipFill>
        <p:spPr>
          <a:xfrm>
            <a:off x="359508" y="114300"/>
            <a:ext cx="11832492" cy="6655777"/>
          </a:xfrm>
          <a:prstGeom prst="rect">
            <a:avLst/>
          </a:prstGeom>
        </p:spPr>
      </p:pic>
      <p:sp>
        <p:nvSpPr>
          <p:cNvPr id="5" name="Ellips 4"/>
          <p:cNvSpPr/>
          <p:nvPr/>
        </p:nvSpPr>
        <p:spPr>
          <a:xfrm>
            <a:off x="2734407" y="1811216"/>
            <a:ext cx="1670539" cy="8968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p:cNvSpPr/>
          <p:nvPr/>
        </p:nvSpPr>
        <p:spPr>
          <a:xfrm>
            <a:off x="9451732" y="1424354"/>
            <a:ext cx="1626577" cy="9319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5433646" y="3332285"/>
            <a:ext cx="2259623" cy="2989384"/>
          </a:xfrm>
          <a:prstGeom prst="rect">
            <a:avLst/>
          </a:prstGeom>
          <a:solidFill>
            <a:schemeClr val="bg2"/>
          </a:solidFill>
          <a:ln>
            <a:solidFill>
              <a:srgbClr val="EBF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88591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51547"/>
            <a:ext cx="12100361" cy="6806453"/>
          </a:xfrm>
          <a:prstGeom prst="rect">
            <a:avLst/>
          </a:prstGeom>
        </p:spPr>
      </p:pic>
      <p:sp>
        <p:nvSpPr>
          <p:cNvPr id="5" name="Vänsterpil 4"/>
          <p:cNvSpPr/>
          <p:nvPr/>
        </p:nvSpPr>
        <p:spPr>
          <a:xfrm>
            <a:off x="6051904" y="5144535"/>
            <a:ext cx="1783976" cy="1882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24189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149468" y="79131"/>
            <a:ext cx="11843239" cy="6683029"/>
          </a:xfrm>
          <a:prstGeom prst="rect">
            <a:avLst/>
          </a:prstGeom>
        </p:spPr>
      </p:pic>
      <p:sp>
        <p:nvSpPr>
          <p:cNvPr id="5" name="Nedåtpil 4"/>
          <p:cNvSpPr/>
          <p:nvPr/>
        </p:nvSpPr>
        <p:spPr>
          <a:xfrm>
            <a:off x="2250831" y="2233246"/>
            <a:ext cx="378069" cy="650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Högerpil 5"/>
          <p:cNvSpPr/>
          <p:nvPr/>
        </p:nvSpPr>
        <p:spPr>
          <a:xfrm>
            <a:off x="211015" y="5222631"/>
            <a:ext cx="1292470" cy="378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p:cNvSpPr/>
          <p:nvPr/>
        </p:nvSpPr>
        <p:spPr>
          <a:xfrm>
            <a:off x="6022731" y="4897315"/>
            <a:ext cx="4396154" cy="9407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64303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167055" y="152399"/>
            <a:ext cx="11922368" cy="6705601"/>
          </a:xfrm>
          <a:prstGeom prst="rect">
            <a:avLst/>
          </a:prstGeom>
        </p:spPr>
      </p:pic>
      <p:sp>
        <p:nvSpPr>
          <p:cNvPr id="5" name="Högerpil 4"/>
          <p:cNvSpPr/>
          <p:nvPr/>
        </p:nvSpPr>
        <p:spPr>
          <a:xfrm>
            <a:off x="298938" y="4906108"/>
            <a:ext cx="1380393" cy="272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Högerpil 5"/>
          <p:cNvSpPr/>
          <p:nvPr/>
        </p:nvSpPr>
        <p:spPr>
          <a:xfrm>
            <a:off x="369277" y="2848708"/>
            <a:ext cx="1239714" cy="307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Nedåtpil 6"/>
          <p:cNvSpPr/>
          <p:nvPr/>
        </p:nvSpPr>
        <p:spPr>
          <a:xfrm>
            <a:off x="9891346" y="3349869"/>
            <a:ext cx="114300" cy="9319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Nedåtpil 7"/>
          <p:cNvSpPr/>
          <p:nvPr/>
        </p:nvSpPr>
        <p:spPr>
          <a:xfrm>
            <a:off x="3341077" y="4695092"/>
            <a:ext cx="96715" cy="4835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Nedåtpil 8"/>
          <p:cNvSpPr/>
          <p:nvPr/>
        </p:nvSpPr>
        <p:spPr>
          <a:xfrm>
            <a:off x="6726115" y="4906108"/>
            <a:ext cx="114300" cy="5539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99125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gör vi på STI-mottagningen?</a:t>
            </a:r>
            <a:endParaRPr lang="sv-SE" dirty="0"/>
          </a:p>
        </p:txBody>
      </p:sp>
      <p:sp>
        <p:nvSpPr>
          <p:cNvPr id="3" name="Platshållare för innehåll 2"/>
          <p:cNvSpPr>
            <a:spLocks noGrp="1"/>
          </p:cNvSpPr>
          <p:nvPr>
            <p:ph idx="1"/>
          </p:nvPr>
        </p:nvSpPr>
        <p:spPr>
          <a:xfrm>
            <a:off x="682987" y="1993215"/>
            <a:ext cx="10058400" cy="4050792"/>
          </a:xfrm>
        </p:spPr>
        <p:txBody>
          <a:bodyPr>
            <a:noAutofit/>
          </a:bodyPr>
          <a:lstStyle/>
          <a:p>
            <a:pPr marL="285750" indent="-285750">
              <a:buFont typeface="Arial" panose="020B0604020202020204" pitchFamily="34" charset="0"/>
              <a:buChar char="•"/>
            </a:pPr>
            <a:r>
              <a:rPr lang="sv-SE" sz="2400" b="1" dirty="0" smtClean="0"/>
              <a:t>Den enda specialistmottagningen </a:t>
            </a:r>
            <a:r>
              <a:rPr lang="sv-SE" sz="2400" b="1" dirty="0"/>
              <a:t>för venereologiska sjukdomar i Region </a:t>
            </a:r>
            <a:r>
              <a:rPr lang="sv-SE" sz="2400" b="1" dirty="0" smtClean="0"/>
              <a:t>Dalarna.</a:t>
            </a:r>
            <a:endParaRPr lang="sv-SE" sz="2400" b="1" dirty="0"/>
          </a:p>
          <a:p>
            <a:pPr marL="285750" indent="-285750">
              <a:buFont typeface="Arial" panose="020B0604020202020204" pitchFamily="34" charset="0"/>
              <a:buChar char="•"/>
            </a:pPr>
            <a:r>
              <a:rPr lang="sv-SE" sz="2400" b="1" dirty="0"/>
              <a:t>Sjuksköterskemottagning med </a:t>
            </a:r>
            <a:r>
              <a:rPr lang="sv-SE" sz="2400" b="1" dirty="0" smtClean="0"/>
              <a:t>telefonrådgivning</a:t>
            </a:r>
            <a:r>
              <a:rPr lang="sv-SE" sz="2400" b="1" dirty="0"/>
              <a:t>, </a:t>
            </a:r>
            <a:r>
              <a:rPr lang="sv-SE" sz="2400" b="1" dirty="0" smtClean="0"/>
              <a:t>provtagning </a:t>
            </a:r>
            <a:r>
              <a:rPr lang="sv-SE" sz="2400" b="1" dirty="0"/>
              <a:t>&amp; behandling av </a:t>
            </a:r>
            <a:r>
              <a:rPr lang="sv-SE" sz="2400" b="1" dirty="0" smtClean="0"/>
              <a:t>könssjukdomar.</a:t>
            </a:r>
            <a:r>
              <a:rPr lang="sv-SE" sz="2400" b="1" dirty="0"/>
              <a:t/>
            </a:r>
            <a:br>
              <a:rPr lang="sv-SE" sz="2400" b="1" dirty="0"/>
            </a:br>
            <a:endParaRPr lang="sv-SE" sz="2400" b="1" dirty="0"/>
          </a:p>
          <a:p>
            <a:pPr marL="285750" indent="-285750">
              <a:buFont typeface="Arial" panose="020B0604020202020204" pitchFamily="34" charset="0"/>
              <a:buChar char="•"/>
            </a:pPr>
            <a:r>
              <a:rPr lang="sv-SE" sz="2400" b="1" dirty="0" smtClean="0"/>
              <a:t>Specialistläkarmottagning – går </a:t>
            </a:r>
            <a:r>
              <a:rPr lang="sv-SE" sz="2400" b="1" dirty="0"/>
              <a:t>att boka utan remiss eller remittera till oss.</a:t>
            </a:r>
            <a:br>
              <a:rPr lang="sv-SE" sz="2400" b="1" dirty="0"/>
            </a:br>
            <a:endParaRPr lang="sv-SE" sz="2400" b="1" dirty="0"/>
          </a:p>
          <a:p>
            <a:pPr marL="285750" indent="-285750">
              <a:buFont typeface="Arial" panose="020B0604020202020204" pitchFamily="34" charset="0"/>
              <a:buChar char="•"/>
            </a:pPr>
            <a:r>
              <a:rPr lang="sv-SE" sz="2400" b="1" dirty="0"/>
              <a:t>Smittspårning av våra egna patienter samt personer som testar sig via 1177 </a:t>
            </a:r>
          </a:p>
          <a:p>
            <a:pPr marL="285750" indent="-285750">
              <a:buFont typeface="Arial" panose="020B0604020202020204" pitchFamily="34" charset="0"/>
              <a:buChar char="•"/>
            </a:pPr>
            <a:r>
              <a:rPr lang="sv-SE" sz="2400" b="1" dirty="0"/>
              <a:t>Vi tar även </a:t>
            </a:r>
            <a:r>
              <a:rPr lang="sv-SE" sz="2400" b="1" dirty="0" smtClean="0"/>
              <a:t>smittspårningsremisser </a:t>
            </a:r>
            <a:r>
              <a:rPr lang="sv-SE" sz="2400" b="1" dirty="0"/>
              <a:t>från vissa </a:t>
            </a:r>
            <a:r>
              <a:rPr lang="sv-SE" sz="2400" b="1" dirty="0" smtClean="0"/>
              <a:t>kliniker i regionen.</a:t>
            </a:r>
            <a:endParaRPr lang="sv-SE" sz="2400" b="1" dirty="0"/>
          </a:p>
          <a:p>
            <a:endParaRPr lang="sv-SE" sz="2400" b="1"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091" y="484632"/>
            <a:ext cx="2086591" cy="1564944"/>
          </a:xfrm>
          <a:prstGeom prst="rect">
            <a:avLst/>
          </a:prstGeom>
        </p:spPr>
      </p:pic>
    </p:spTree>
    <p:extLst>
      <p:ext uri="{BB962C8B-B14F-4D97-AF65-F5344CB8AC3E}">
        <p14:creationId xmlns:p14="http://schemas.microsoft.com/office/powerpoint/2010/main" val="3363239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05047" y="382385"/>
            <a:ext cx="5805055" cy="5909310"/>
          </a:xfrm>
          <a:prstGeom prst="rect">
            <a:avLst/>
          </a:prstGeom>
        </p:spPr>
        <p:txBody>
          <a:bodyPr wrap="square">
            <a:spAutoFit/>
          </a:bodyPr>
          <a:lstStyle/>
          <a:p>
            <a:r>
              <a:rPr lang="sv-SE" dirty="0" smtClean="0"/>
              <a:t>Ärendenummer X64</a:t>
            </a:r>
          </a:p>
          <a:p>
            <a:endParaRPr lang="sv-SE" dirty="0" smtClean="0">
              <a:effectLst/>
            </a:endParaRPr>
          </a:p>
          <a:p>
            <a:r>
              <a:rPr lang="sv-SE" dirty="0" smtClean="0">
                <a:effectLst/>
              </a:rPr>
              <a:t>Vi kontaktar dig då en person som har behandlats för en klamydiainfektion har meddelat att ni har haft sexuell kontakt. Det finns därför en risk att du också har klamydia.</a:t>
            </a:r>
            <a:br>
              <a:rPr lang="sv-SE" dirty="0" smtClean="0">
                <a:effectLst/>
              </a:rPr>
            </a:br>
            <a:r>
              <a:rPr lang="sv-SE" dirty="0" smtClean="0">
                <a:effectLst/>
              </a:rPr>
              <a:t>Klamydia är en bakterie som smittar via sexuell kontakt. Det är vanligt att ha klamydia utan att få några symtom. Obehandlad kan infektionen leda till sterilitet. Vill du veta mer, klicka här </a:t>
            </a:r>
            <a:r>
              <a:rPr lang="sv-SE" b="1" dirty="0" smtClean="0">
                <a:effectLst/>
                <a:hlinkClick r:id="rId3"/>
              </a:rPr>
              <a:t>Klamydia –1177 Vårdguiden </a:t>
            </a:r>
            <a:endParaRPr lang="sv-SE" dirty="0" smtClean="0">
              <a:effectLst/>
            </a:endParaRPr>
          </a:p>
          <a:p>
            <a:r>
              <a:rPr lang="sv-SE" dirty="0" smtClean="0">
                <a:effectLst/>
              </a:rPr>
              <a:t/>
            </a:r>
            <a:br>
              <a:rPr lang="sv-SE" dirty="0" smtClean="0">
                <a:effectLst/>
              </a:rPr>
            </a:br>
            <a:endParaRPr lang="sv-SE" dirty="0" smtClean="0">
              <a:effectLst/>
            </a:endParaRPr>
          </a:p>
          <a:p>
            <a:r>
              <a:rPr lang="sv-SE" b="1" dirty="0" smtClean="0">
                <a:effectLst/>
              </a:rPr>
              <a:t>Enligt Smittskyddslagen är du skyldig att testa dig snarast</a:t>
            </a:r>
            <a:r>
              <a:rPr lang="sv-SE" dirty="0" smtClean="0">
                <a:effectLst/>
              </a:rPr>
              <a:t>, och vi är skyldiga att följa upp att du har testat dig. All undersökning och behandling är gratis. All personal har tystnadsplikt och uppgifter som du lämnar är sekretesskyddade. Du bör naturligtvis avhålla dig från oskyddat sex till dess att du är provtagen, fått svar och eventuell behandling är avslutad.</a:t>
            </a:r>
          </a:p>
          <a:p>
            <a:r>
              <a:rPr lang="sv-SE" dirty="0" smtClean="0">
                <a:effectLst/>
              </a:rPr>
              <a:t>För att testa dig kan du göra något av följande;</a:t>
            </a:r>
            <a:br>
              <a:rPr lang="sv-SE" dirty="0" smtClean="0">
                <a:effectLst/>
              </a:rPr>
            </a:br>
            <a:r>
              <a:rPr lang="sv-SE" dirty="0" smtClean="0">
                <a:effectLst/>
              </a:rPr>
              <a:t/>
            </a:r>
            <a:br>
              <a:rPr lang="sv-SE" dirty="0" smtClean="0">
                <a:effectLst/>
              </a:rPr>
            </a:br>
            <a:endParaRPr lang="sv-SE" dirty="0" smtClean="0">
              <a:effectLst/>
            </a:endParaRPr>
          </a:p>
        </p:txBody>
      </p:sp>
      <p:sp>
        <p:nvSpPr>
          <p:cNvPr id="3" name="Rektangel 2"/>
          <p:cNvSpPr/>
          <p:nvPr/>
        </p:nvSpPr>
        <p:spPr>
          <a:xfrm>
            <a:off x="6134793" y="872837"/>
            <a:ext cx="5394960" cy="5632311"/>
          </a:xfrm>
          <a:prstGeom prst="rect">
            <a:avLst/>
          </a:prstGeom>
        </p:spPr>
        <p:txBody>
          <a:bodyPr wrap="square">
            <a:spAutoFit/>
          </a:bodyPr>
          <a:lstStyle/>
          <a:p>
            <a:r>
              <a:rPr lang="sv-SE" dirty="0" smtClean="0">
                <a:effectLst/>
              </a:rPr>
              <a:t>Du kan beställa ett </a:t>
            </a:r>
            <a:r>
              <a:rPr lang="sv-SE" b="1" dirty="0" smtClean="0">
                <a:effectLst/>
              </a:rPr>
              <a:t>gratis </a:t>
            </a:r>
            <a:r>
              <a:rPr lang="sv-SE" dirty="0" smtClean="0">
                <a:effectLst/>
              </a:rPr>
              <a:t>klamydiatest och göra provtagningen hemma via 1177.</a:t>
            </a:r>
          </a:p>
          <a:p>
            <a:r>
              <a:rPr lang="sv-SE" dirty="0" smtClean="0">
                <a:effectLst/>
              </a:rPr>
              <a:t>Du beställer testet här</a:t>
            </a:r>
            <a:r>
              <a:rPr lang="sv-SE" b="1" dirty="0" smtClean="0">
                <a:effectLst/>
              </a:rPr>
              <a:t>: </a:t>
            </a:r>
            <a:r>
              <a:rPr lang="sv-SE" b="1" dirty="0" smtClean="0">
                <a:effectLst/>
                <a:hlinkClick r:id="rId4"/>
              </a:rPr>
              <a:t>1177 Klamydia </a:t>
            </a:r>
            <a:r>
              <a:rPr lang="sv-SE" b="1" dirty="0" err="1" smtClean="0">
                <a:effectLst/>
                <a:hlinkClick r:id="rId4"/>
              </a:rPr>
              <a:t>nättest</a:t>
            </a:r>
            <a:r>
              <a:rPr lang="sv-SE" dirty="0" smtClean="0">
                <a:effectLst/>
              </a:rPr>
              <a:t/>
            </a:r>
            <a:br>
              <a:rPr lang="sv-SE" dirty="0" smtClean="0">
                <a:effectLst/>
              </a:rPr>
            </a:br>
            <a:r>
              <a:rPr lang="sv-SE" dirty="0" smtClean="0">
                <a:effectLst/>
              </a:rPr>
              <a:t/>
            </a:r>
            <a:br>
              <a:rPr lang="sv-SE" dirty="0" smtClean="0">
                <a:effectLst/>
              </a:rPr>
            </a:br>
            <a:endParaRPr lang="sv-SE" dirty="0" smtClean="0">
              <a:effectLst/>
            </a:endParaRPr>
          </a:p>
          <a:p>
            <a:r>
              <a:rPr lang="sv-SE" dirty="0" smtClean="0">
                <a:effectLst/>
              </a:rPr>
              <a:t>Du kan boka tid för provtagning hos oss på STI-mottagningen  Falu lasarett via 1177.se Du bokar tiden här; </a:t>
            </a:r>
            <a:r>
              <a:rPr lang="sv-SE" b="1" dirty="0" smtClean="0">
                <a:effectLst/>
                <a:hlinkClick r:id="rId5"/>
              </a:rPr>
              <a:t>STI-mottagningen</a:t>
            </a:r>
            <a:r>
              <a:rPr lang="sv-SE" b="1" dirty="0" smtClean="0">
                <a:effectLst/>
              </a:rPr>
              <a:t> tidsbokning 1177 </a:t>
            </a:r>
            <a:r>
              <a:rPr lang="sv-SE" dirty="0" smtClean="0">
                <a:effectLst/>
              </a:rPr>
              <a:t>eller per telefon 023-490890</a:t>
            </a:r>
          </a:p>
          <a:p>
            <a:r>
              <a:rPr lang="sv-SE" dirty="0" smtClean="0">
                <a:effectLst/>
              </a:rPr>
              <a:t>Du kan boka tid på din vårdcentral eller om du är under 25 år på närmaste ungdomsmottagning.</a:t>
            </a:r>
            <a:br>
              <a:rPr lang="sv-SE" dirty="0" smtClean="0">
                <a:effectLst/>
              </a:rPr>
            </a:br>
            <a:r>
              <a:rPr lang="sv-SE" dirty="0" smtClean="0">
                <a:effectLst/>
              </a:rPr>
              <a:t/>
            </a:r>
            <a:br>
              <a:rPr lang="sv-SE" dirty="0" smtClean="0">
                <a:effectLst/>
              </a:rPr>
            </a:br>
            <a:endParaRPr lang="sv-SE" dirty="0" smtClean="0">
              <a:effectLst/>
            </a:endParaRPr>
          </a:p>
          <a:p>
            <a:r>
              <a:rPr lang="sv-SE" dirty="0" smtClean="0">
                <a:effectLst/>
              </a:rPr>
              <a:t>Har du redan testat dig vänligen besvara frågorna nedan som även utgör ett samtycke till att uppgiften kontrolleras.</a:t>
            </a:r>
          </a:p>
          <a:p>
            <a:r>
              <a:rPr lang="sv-SE" dirty="0" smtClean="0">
                <a:effectLst/>
              </a:rPr>
              <a:t>Har du frågor, ringt till oss på 023-490890 eller kontakta oss via </a:t>
            </a:r>
            <a:r>
              <a:rPr lang="sv-SE" b="1" dirty="0" smtClean="0">
                <a:effectLst/>
                <a:hlinkClick r:id="rId5"/>
              </a:rPr>
              <a:t>1177 STI-mottagningen</a:t>
            </a:r>
            <a:r>
              <a:rPr lang="sv-SE" dirty="0" smtClean="0">
                <a:effectLst/>
              </a:rPr>
              <a:t/>
            </a:r>
            <a:br>
              <a:rPr lang="sv-SE" dirty="0" smtClean="0">
                <a:effectLst/>
              </a:rPr>
            </a:br>
            <a:r>
              <a:rPr lang="sv-SE" dirty="0" smtClean="0">
                <a:effectLst/>
              </a:rPr>
              <a:t/>
            </a:r>
            <a:br>
              <a:rPr lang="sv-SE" dirty="0" smtClean="0">
                <a:effectLst/>
              </a:rPr>
            </a:br>
            <a:endParaRPr lang="sv-SE" dirty="0">
              <a:effectLst/>
            </a:endParaRPr>
          </a:p>
        </p:txBody>
      </p:sp>
    </p:spTree>
    <p:extLst>
      <p:ext uri="{BB962C8B-B14F-4D97-AF65-F5344CB8AC3E}">
        <p14:creationId xmlns:p14="http://schemas.microsoft.com/office/powerpoint/2010/main" val="2414543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12799" t="26065" r="33958" b="2045"/>
          <a:stretch/>
        </p:blipFill>
        <p:spPr>
          <a:xfrm>
            <a:off x="-123091" y="0"/>
            <a:ext cx="12080630" cy="7587762"/>
          </a:xfrm>
          <a:prstGeom prst="rect">
            <a:avLst/>
          </a:prstGeom>
        </p:spPr>
      </p:pic>
    </p:spTree>
    <p:extLst>
      <p:ext uri="{BB962C8B-B14F-4D97-AF65-F5344CB8AC3E}">
        <p14:creationId xmlns:p14="http://schemas.microsoft.com/office/powerpoint/2010/main" val="1307327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154641"/>
            <a:ext cx="12466917" cy="7012641"/>
          </a:xfrm>
          <a:prstGeom prst="rect">
            <a:avLst/>
          </a:prstGeom>
        </p:spPr>
      </p:pic>
      <p:sp>
        <p:nvSpPr>
          <p:cNvPr id="5" name="Rektangel 4"/>
          <p:cNvSpPr/>
          <p:nvPr/>
        </p:nvSpPr>
        <p:spPr>
          <a:xfrm>
            <a:off x="4844562" y="2048608"/>
            <a:ext cx="2206869" cy="3226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p:cNvSpPr/>
          <p:nvPr/>
        </p:nvSpPr>
        <p:spPr>
          <a:xfrm>
            <a:off x="7051431" y="1872762"/>
            <a:ext cx="1890346" cy="4923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p:cNvSpPr/>
          <p:nvPr/>
        </p:nvSpPr>
        <p:spPr>
          <a:xfrm>
            <a:off x="7174523" y="2936631"/>
            <a:ext cx="1890346" cy="4923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58854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stretch>
            <a:fillRect/>
          </a:stretch>
        </p:blipFill>
        <p:spPr>
          <a:xfrm>
            <a:off x="378360" y="242048"/>
            <a:ext cx="11514358" cy="6476826"/>
          </a:xfrm>
          <a:prstGeom prst="rect">
            <a:avLst/>
          </a:prstGeom>
        </p:spPr>
      </p:pic>
      <p:sp>
        <p:nvSpPr>
          <p:cNvPr id="5" name="Rektangel 4"/>
          <p:cNvSpPr/>
          <p:nvPr/>
        </p:nvSpPr>
        <p:spPr>
          <a:xfrm>
            <a:off x="4819564" y="2341513"/>
            <a:ext cx="2048608" cy="32443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Nedåtpil 7"/>
          <p:cNvSpPr/>
          <p:nvPr/>
        </p:nvSpPr>
        <p:spPr>
          <a:xfrm>
            <a:off x="4150659" y="932329"/>
            <a:ext cx="385482" cy="1030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31093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300300" y="516764"/>
            <a:ext cx="11085739" cy="6235729"/>
          </a:xfrm>
          <a:prstGeom prst="rect">
            <a:avLst/>
          </a:prstGeom>
        </p:spPr>
      </p:pic>
      <p:sp>
        <p:nvSpPr>
          <p:cNvPr id="6" name="textruta 5"/>
          <p:cNvSpPr txBox="1"/>
          <p:nvPr/>
        </p:nvSpPr>
        <p:spPr>
          <a:xfrm>
            <a:off x="4158762" y="147432"/>
            <a:ext cx="5644661" cy="369332"/>
          </a:xfrm>
          <a:prstGeom prst="rect">
            <a:avLst/>
          </a:prstGeom>
          <a:noFill/>
        </p:spPr>
        <p:txBody>
          <a:bodyPr wrap="square" rtlCol="0">
            <a:spAutoFit/>
          </a:bodyPr>
          <a:lstStyle/>
          <a:p>
            <a:r>
              <a:rPr lang="sv-SE" dirty="0" smtClean="0"/>
              <a:t>SMINET-anmälan digitalt</a:t>
            </a:r>
            <a:endParaRPr lang="sv-SE" dirty="0"/>
          </a:p>
        </p:txBody>
      </p:sp>
    </p:spTree>
    <p:extLst>
      <p:ext uri="{BB962C8B-B14F-4D97-AF65-F5344CB8AC3E}">
        <p14:creationId xmlns:p14="http://schemas.microsoft.com/office/powerpoint/2010/main" val="1869966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502023" y="71717"/>
            <a:ext cx="12694023" cy="7140388"/>
          </a:xfrm>
          <a:prstGeom prst="rect">
            <a:avLst/>
          </a:prstGeom>
        </p:spPr>
      </p:pic>
      <p:sp>
        <p:nvSpPr>
          <p:cNvPr id="5" name="Ellips 4"/>
          <p:cNvSpPr/>
          <p:nvPr/>
        </p:nvSpPr>
        <p:spPr>
          <a:xfrm>
            <a:off x="5688623" y="2083778"/>
            <a:ext cx="5301762" cy="32707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p:cNvSpPr txBox="1"/>
          <p:nvPr/>
        </p:nvSpPr>
        <p:spPr>
          <a:xfrm>
            <a:off x="6541478" y="1178170"/>
            <a:ext cx="4651130" cy="369332"/>
          </a:xfrm>
          <a:prstGeom prst="rect">
            <a:avLst/>
          </a:prstGeom>
          <a:noFill/>
        </p:spPr>
        <p:txBody>
          <a:bodyPr wrap="square" rtlCol="0">
            <a:spAutoFit/>
          </a:bodyPr>
          <a:lstStyle/>
          <a:p>
            <a:r>
              <a:rPr lang="sv-SE" dirty="0" smtClean="0">
                <a:solidFill>
                  <a:srgbClr val="92D050"/>
                </a:solidFill>
              </a:rPr>
              <a:t>Paragrafanmälan via </a:t>
            </a:r>
            <a:r>
              <a:rPr lang="sv-SE" dirty="0" err="1" smtClean="0">
                <a:solidFill>
                  <a:srgbClr val="92D050"/>
                </a:solidFill>
              </a:rPr>
              <a:t>SmiNets</a:t>
            </a:r>
            <a:r>
              <a:rPr lang="sv-SE" dirty="0" smtClean="0">
                <a:solidFill>
                  <a:srgbClr val="92D050"/>
                </a:solidFill>
              </a:rPr>
              <a:t> hemsida!</a:t>
            </a:r>
            <a:endParaRPr lang="sv-SE" dirty="0">
              <a:solidFill>
                <a:srgbClr val="92D050"/>
              </a:solidFill>
            </a:endParaRPr>
          </a:p>
        </p:txBody>
      </p:sp>
      <p:sp>
        <p:nvSpPr>
          <p:cNvPr id="7" name="Ellips 6"/>
          <p:cNvSpPr/>
          <p:nvPr/>
        </p:nvSpPr>
        <p:spPr>
          <a:xfrm>
            <a:off x="6233746" y="852854"/>
            <a:ext cx="5310554" cy="99353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35972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43338" y="3895595"/>
            <a:ext cx="5990824" cy="578326"/>
          </a:xfrm>
        </p:spPr>
        <p:txBody>
          <a:bodyPr>
            <a:normAutofit fontScale="90000"/>
          </a:bodyPr>
          <a:lstStyle/>
          <a:p>
            <a:r>
              <a:rPr lang="sv-SE" dirty="0" err="1" smtClean="0"/>
              <a:t>pARAGRAFANMÄLAN</a:t>
            </a:r>
            <a:r>
              <a:rPr lang="sv-SE" dirty="0" smtClean="0"/>
              <a:t/>
            </a:r>
            <a:br>
              <a:rPr lang="sv-SE" dirty="0" smtClean="0"/>
            </a:br>
            <a:r>
              <a:rPr lang="sv-SE" dirty="0" smtClean="0"/>
              <a:t/>
            </a:r>
            <a:br>
              <a:rPr lang="sv-SE" dirty="0" smtClean="0"/>
            </a:br>
            <a:r>
              <a:rPr lang="sv-SE" sz="3600" dirty="0"/>
              <a:t>När smittspårningen inte kan slutföras </a:t>
            </a:r>
            <a:r>
              <a:rPr lang="sv-SE" sz="3600" dirty="0" smtClean="0"/>
              <a:t>p g a </a:t>
            </a:r>
            <a:r>
              <a:rPr lang="sv-SE" sz="3600" dirty="0"/>
              <a:t/>
            </a:r>
            <a:br>
              <a:rPr lang="sv-SE" sz="3600" dirty="0"/>
            </a:br>
            <a:r>
              <a:rPr lang="sv-SE" sz="3600" dirty="0"/>
              <a:t>a. ingen bekräftelse på provtagning inkommer </a:t>
            </a:r>
            <a:br>
              <a:rPr lang="sv-SE" sz="3600" dirty="0"/>
            </a:br>
            <a:r>
              <a:rPr lang="sv-SE" sz="3600" dirty="0"/>
              <a:t>b. osäker identitet </a:t>
            </a:r>
            <a:br>
              <a:rPr lang="sv-SE" sz="3600" dirty="0"/>
            </a:br>
            <a:r>
              <a:rPr lang="sv-SE" sz="3600" dirty="0"/>
              <a:t>c. ingen kontakt med </a:t>
            </a:r>
            <a:r>
              <a:rPr lang="sv-SE" sz="3600" dirty="0" smtClean="0"/>
              <a:t>patient</a:t>
            </a:r>
            <a:br>
              <a:rPr lang="sv-SE" sz="3600" dirty="0" smtClean="0"/>
            </a:br>
            <a:r>
              <a:rPr lang="sv-SE" sz="3600" dirty="0" smtClean="0"/>
              <a:t>D Hotbild/sekretess</a:t>
            </a:r>
            <a:br>
              <a:rPr lang="sv-SE" sz="3600" dirty="0" smtClean="0"/>
            </a:br>
            <a:r>
              <a:rPr lang="sv-SE" sz="3600" dirty="0" smtClean="0"/>
              <a:t> </a:t>
            </a:r>
            <a:r>
              <a:rPr lang="sv-SE" sz="3600" dirty="0"/>
              <a:t>Paragraf-anmälan lämnas 1 månad efter att smittspårning startats. </a:t>
            </a:r>
            <a:br>
              <a:rPr lang="sv-SE" sz="3600" dirty="0"/>
            </a:br>
            <a:r>
              <a:rPr lang="sv-SE" sz="3600" dirty="0"/>
              <a:t>	</a:t>
            </a:r>
            <a:br>
              <a:rPr lang="sv-SE" sz="3600" dirty="0"/>
            </a:br>
            <a:r>
              <a:rPr lang="sv-SE" dirty="0"/>
              <a:t/>
            </a:r>
            <a:br>
              <a:rPr lang="sv-SE" dirty="0"/>
            </a:br>
            <a:endParaRPr lang="sv-SE" dirty="0"/>
          </a:p>
        </p:txBody>
      </p:sp>
      <p:pic>
        <p:nvPicPr>
          <p:cNvPr id="5" name="Platshållare för innehåll 4"/>
          <p:cNvPicPr>
            <a:picLocks noGrp="1" noChangeAspect="1"/>
          </p:cNvPicPr>
          <p:nvPr>
            <p:ph idx="1"/>
          </p:nvPr>
        </p:nvPicPr>
        <p:blipFill>
          <a:blip r:embed="rId3"/>
          <a:stretch>
            <a:fillRect/>
          </a:stretch>
        </p:blipFill>
        <p:spPr>
          <a:xfrm>
            <a:off x="6110654" y="10943"/>
            <a:ext cx="4840861" cy="6847057"/>
          </a:xfrm>
          <a:prstGeom prst="rect">
            <a:avLst/>
          </a:prstGeom>
        </p:spPr>
      </p:pic>
    </p:spTree>
    <p:extLst>
      <p:ext uri="{BB962C8B-B14F-4D97-AF65-F5344CB8AC3E}">
        <p14:creationId xmlns:p14="http://schemas.microsoft.com/office/powerpoint/2010/main" val="2071462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828832" y="404882"/>
            <a:ext cx="10364451" cy="15961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sv-SE" dirty="0" smtClean="0"/>
              <a:t>Hur långt tillbaka ska man smittspåra?</a:t>
            </a:r>
            <a:endParaRPr lang="sv-SE" dirty="0"/>
          </a:p>
        </p:txBody>
      </p:sp>
      <p:sp>
        <p:nvSpPr>
          <p:cNvPr id="5" name="Platshållare för sidfot 3"/>
          <p:cNvSpPr>
            <a:spLocks noGrp="1"/>
          </p:cNvSpPr>
          <p:nvPr>
            <p:ph type="ftr" sz="quarter" idx="11"/>
          </p:nvPr>
        </p:nvSpPr>
        <p:spPr>
          <a:xfrm>
            <a:off x="913774" y="5883275"/>
            <a:ext cx="6672887" cy="365125"/>
          </a:xfrm>
        </p:spPr>
        <p:txBody>
          <a:bodyPr/>
          <a:lstStyle/>
          <a:p>
            <a:r>
              <a:rPr lang="sv-SE" smtClean="0"/>
              <a:t>STI-mottagningen Falu lasarett</a:t>
            </a:r>
            <a:endParaRPr lang="sv-SE"/>
          </a:p>
        </p:txBody>
      </p:sp>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217" y="2028491"/>
            <a:ext cx="2849054" cy="2087407"/>
          </a:xfrm>
          <a:prstGeom prst="rect">
            <a:avLst/>
          </a:prstGeom>
        </p:spPr>
      </p:pic>
      <p:sp>
        <p:nvSpPr>
          <p:cNvPr id="7" name="Platshållare för innehåll 2"/>
          <p:cNvSpPr>
            <a:spLocks noGrp="1"/>
          </p:cNvSpPr>
          <p:nvPr>
            <p:ph type="title"/>
          </p:nvPr>
        </p:nvSpPr>
        <p:spPr>
          <a:xfrm>
            <a:off x="1377950" y="4333875"/>
            <a:ext cx="10058400" cy="1608138"/>
          </a:xfrm>
        </p:spPr>
        <p:txBody>
          <a:bodyPr>
            <a:normAutofit/>
          </a:bodyPr>
          <a:lstStyle/>
          <a:p>
            <a:r>
              <a:rPr lang="sv-SE" sz="4800" dirty="0" smtClean="0"/>
              <a:t>1 år tillbaka eller till det senast tagna provet (oavsett provsvar)</a:t>
            </a:r>
            <a:endParaRPr lang="sv-SE" sz="4800" dirty="0"/>
          </a:p>
        </p:txBody>
      </p:sp>
    </p:spTree>
    <p:extLst>
      <p:ext uri="{BB962C8B-B14F-4D97-AF65-F5344CB8AC3E}">
        <p14:creationId xmlns:p14="http://schemas.microsoft.com/office/powerpoint/2010/main" val="1163947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Smittspårar</a:t>
            </a:r>
            <a:r>
              <a:rPr lang="sv-SE" dirty="0" smtClean="0"/>
              <a:t> vi utlandskontakter?</a:t>
            </a:r>
            <a:endParaRPr lang="sv-SE" dirty="0"/>
          </a:p>
        </p:txBody>
      </p:sp>
      <p:sp>
        <p:nvSpPr>
          <p:cNvPr id="3" name="Platshållare för innehåll 2"/>
          <p:cNvSpPr>
            <a:spLocks noGrp="1"/>
          </p:cNvSpPr>
          <p:nvPr>
            <p:ph idx="1"/>
          </p:nvPr>
        </p:nvSpPr>
        <p:spPr/>
        <p:txBody>
          <a:bodyPr/>
          <a:lstStyle/>
          <a:p>
            <a:r>
              <a:rPr lang="sv-SE" dirty="0" smtClean="0"/>
              <a:t>Smittspårning görs på kontakter som är bosatta eller vistas i Sverige.</a:t>
            </a:r>
          </a:p>
          <a:p>
            <a:r>
              <a:rPr lang="sv-SE" dirty="0" smtClean="0"/>
              <a:t>Om man haft sex med en svensk person på en utlandsresa så ska man ta med denna person i smittspårningen</a:t>
            </a:r>
          </a:p>
          <a:p>
            <a:r>
              <a:rPr lang="sv-SE" dirty="0" smtClean="0"/>
              <a:t>Personer som blir uppgivna som kontakt i Sverige men inte har något svenskt personnummer kan vara svåra att få kontakt med samt att få verifierat att den har testat sig då man inte har något personnummer. </a:t>
            </a:r>
          </a:p>
          <a:p>
            <a:pPr marL="0" indent="0">
              <a:buNone/>
            </a:pPr>
            <a:r>
              <a:rPr lang="sv-SE" dirty="0" smtClean="0"/>
              <a:t>– Om index uppger ett telefonnummer kan du prova ringa personen.</a:t>
            </a:r>
            <a:r>
              <a:rPr lang="sv-SE" dirty="0"/>
              <a:t/>
            </a:r>
            <a:br>
              <a:rPr lang="sv-SE" dirty="0"/>
            </a:br>
            <a:r>
              <a:rPr lang="sv-SE" dirty="0" smtClean="0"/>
              <a:t>- Gör det bästa av de uppgifter du får.</a:t>
            </a:r>
            <a:br>
              <a:rPr lang="sv-SE" dirty="0" smtClean="0"/>
            </a:br>
            <a:endParaRPr lang="sv-SE" dirty="0" smtClean="0"/>
          </a:p>
        </p:txBody>
      </p:sp>
    </p:spTree>
    <p:extLst>
      <p:ext uri="{BB962C8B-B14F-4D97-AF65-F5344CB8AC3E}">
        <p14:creationId xmlns:p14="http://schemas.microsoft.com/office/powerpoint/2010/main" val="3179345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1509828" y="804776"/>
            <a:ext cx="10364451" cy="154049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0000"/>
              </a:lnSpc>
              <a:spcBef>
                <a:spcPct val="0"/>
              </a:spcBef>
              <a:buNone/>
              <a:defRPr sz="80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sv-SE" dirty="0" smtClean="0"/>
              <a:t>Får man smittspåra vid misstanke?</a:t>
            </a:r>
            <a:endParaRPr lang="sv-SE" dirty="0"/>
          </a:p>
        </p:txBody>
      </p:sp>
      <p:sp>
        <p:nvSpPr>
          <p:cNvPr id="5" name="Platshållare för innehåll 2"/>
          <p:cNvSpPr txBox="1">
            <a:spLocks/>
          </p:cNvSpPr>
          <p:nvPr/>
        </p:nvSpPr>
        <p:spPr>
          <a:xfrm>
            <a:off x="738130" y="3376516"/>
            <a:ext cx="10363826" cy="3424107"/>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endParaRPr lang="sv-SE" sz="7200" dirty="0" smtClean="0"/>
          </a:p>
          <a:p>
            <a:endParaRPr lang="sv-SE" dirty="0" smtClean="0"/>
          </a:p>
          <a:p>
            <a:pPr marL="0" indent="0" algn="ctr">
              <a:buFont typeface="Wingdings" pitchFamily="2" charset="2"/>
              <a:buNone/>
            </a:pPr>
            <a:endParaRPr lang="sv-SE" dirty="0" smtClean="0"/>
          </a:p>
          <a:p>
            <a:pPr marL="0" indent="0" algn="ctr">
              <a:buFont typeface="Wingdings" pitchFamily="2" charset="2"/>
              <a:buNone/>
            </a:pPr>
            <a:r>
              <a:rPr lang="sv-SE" dirty="0" smtClean="0"/>
              <a:t>Närvarande/tolk/stundande utlandsresa/intuition</a:t>
            </a:r>
            <a:endParaRPr lang="sv-SE" dirty="0"/>
          </a:p>
        </p:txBody>
      </p:sp>
      <p:sp>
        <p:nvSpPr>
          <p:cNvPr id="6" name="Platshållare för sidfot 3"/>
          <p:cNvSpPr>
            <a:spLocks noGrp="1"/>
          </p:cNvSpPr>
          <p:nvPr>
            <p:ph type="ftr" sz="quarter" idx="11"/>
          </p:nvPr>
        </p:nvSpPr>
        <p:spPr>
          <a:xfrm>
            <a:off x="5319520" y="6534624"/>
            <a:ext cx="6672887" cy="365125"/>
          </a:xfrm>
        </p:spPr>
        <p:txBody>
          <a:bodyPr/>
          <a:lstStyle/>
          <a:p>
            <a:r>
              <a:rPr lang="sv-SE" smtClean="0"/>
              <a:t>STI-mottagningen Falu lasarett</a:t>
            </a:r>
            <a:endParaRPr lang="sv-SE"/>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863" y="2069564"/>
            <a:ext cx="2662721" cy="2613905"/>
          </a:xfrm>
          <a:prstGeom prst="rect">
            <a:avLst/>
          </a:prstGeom>
        </p:spPr>
      </p:pic>
    </p:spTree>
    <p:extLst>
      <p:ext uri="{BB962C8B-B14F-4D97-AF65-F5344CB8AC3E}">
        <p14:creationId xmlns:p14="http://schemas.microsoft.com/office/powerpoint/2010/main" val="3876234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Grundförutsättningar</a:t>
            </a:r>
            <a:endParaRPr lang="sv-SE" dirty="0"/>
          </a:p>
        </p:txBody>
      </p:sp>
      <p:sp>
        <p:nvSpPr>
          <p:cNvPr id="3" name="Platshållare för innehåll 2"/>
          <p:cNvSpPr>
            <a:spLocks noGrp="1"/>
          </p:cNvSpPr>
          <p:nvPr>
            <p:ph idx="1"/>
          </p:nvPr>
        </p:nvSpPr>
        <p:spPr/>
        <p:txBody>
          <a:bodyPr/>
          <a:lstStyle/>
          <a:p>
            <a:r>
              <a:rPr lang="sv-SE" dirty="0" smtClean="0"/>
              <a:t>Viktigt att </a:t>
            </a:r>
            <a:r>
              <a:rPr lang="sv-SE" dirty="0"/>
              <a:t>vara </a:t>
            </a:r>
            <a:r>
              <a:rPr lang="sv-SE" dirty="0" smtClean="0"/>
              <a:t>könsneutral</a:t>
            </a:r>
          </a:p>
          <a:p>
            <a:r>
              <a:rPr lang="sv-SE" dirty="0" smtClean="0"/>
              <a:t>Goda </a:t>
            </a:r>
            <a:r>
              <a:rPr lang="sv-SE" dirty="0"/>
              <a:t>medicinska kunskaper </a:t>
            </a:r>
          </a:p>
          <a:p>
            <a:r>
              <a:rPr lang="sv-SE" dirty="0" smtClean="0"/>
              <a:t>Goda </a:t>
            </a:r>
            <a:r>
              <a:rPr lang="sv-SE" dirty="0"/>
              <a:t>kunskaper om lagar och </a:t>
            </a:r>
            <a:r>
              <a:rPr lang="sv-SE" dirty="0" smtClean="0"/>
              <a:t>föreskrifter</a:t>
            </a:r>
            <a:endParaRPr lang="sv-SE" dirty="0"/>
          </a:p>
          <a:p>
            <a:r>
              <a:rPr lang="sv-SE" dirty="0" smtClean="0"/>
              <a:t>Kunskap </a:t>
            </a:r>
            <a:r>
              <a:rPr lang="sv-SE" dirty="0"/>
              <a:t>om </a:t>
            </a:r>
            <a:r>
              <a:rPr lang="sv-SE" dirty="0" smtClean="0"/>
              <a:t>sexualitet/sexvanor</a:t>
            </a:r>
          </a:p>
          <a:p>
            <a:r>
              <a:rPr lang="sv-SE" dirty="0" smtClean="0"/>
              <a:t>Bra </a:t>
            </a:r>
            <a:r>
              <a:rPr lang="sv-SE" dirty="0"/>
              <a:t>samtalsmetodik</a:t>
            </a:r>
          </a:p>
          <a:p>
            <a:pPr marL="0" indent="0">
              <a:buNone/>
            </a:pPr>
            <a:endParaRPr lang="sv-SE" dirty="0"/>
          </a:p>
        </p:txBody>
      </p:sp>
      <p:pic>
        <p:nvPicPr>
          <p:cNvPr id="4" name="Bildobjekt 3"/>
          <p:cNvPicPr>
            <a:picLocks noChangeAspect="1"/>
          </p:cNvPicPr>
          <p:nvPr/>
        </p:nvPicPr>
        <p:blipFill>
          <a:blip r:embed="rId3"/>
          <a:stretch>
            <a:fillRect/>
          </a:stretch>
        </p:blipFill>
        <p:spPr>
          <a:xfrm>
            <a:off x="8317771" y="4050392"/>
            <a:ext cx="2936063" cy="2149240"/>
          </a:xfrm>
          <a:prstGeom prst="rect">
            <a:avLst/>
          </a:prstGeom>
        </p:spPr>
      </p:pic>
      <p:pic>
        <p:nvPicPr>
          <p:cNvPr id="6" name="Bildobjekt 5"/>
          <p:cNvPicPr>
            <a:picLocks noChangeAspect="1"/>
          </p:cNvPicPr>
          <p:nvPr/>
        </p:nvPicPr>
        <p:blipFill>
          <a:blip r:embed="rId4"/>
          <a:stretch>
            <a:fillRect/>
          </a:stretch>
        </p:blipFill>
        <p:spPr>
          <a:xfrm>
            <a:off x="1251678" y="4892725"/>
            <a:ext cx="2676251" cy="1676178"/>
          </a:xfrm>
          <a:prstGeom prst="rect">
            <a:avLst/>
          </a:prstGeom>
        </p:spPr>
      </p:pic>
      <p:pic>
        <p:nvPicPr>
          <p:cNvPr id="7" name="Bildobjekt 6"/>
          <p:cNvPicPr>
            <a:picLocks noChangeAspect="1"/>
          </p:cNvPicPr>
          <p:nvPr/>
        </p:nvPicPr>
        <p:blipFill>
          <a:blip r:embed="rId5"/>
          <a:stretch>
            <a:fillRect/>
          </a:stretch>
        </p:blipFill>
        <p:spPr>
          <a:xfrm>
            <a:off x="9286672" y="708817"/>
            <a:ext cx="2240044" cy="2031775"/>
          </a:xfrm>
          <a:prstGeom prst="rect">
            <a:avLst/>
          </a:prstGeom>
        </p:spPr>
      </p:pic>
    </p:spTree>
    <p:extLst>
      <p:ext uri="{BB962C8B-B14F-4D97-AF65-F5344CB8AC3E}">
        <p14:creationId xmlns:p14="http://schemas.microsoft.com/office/powerpoint/2010/main" val="3835354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Dokumentation i patientjournalen</a:t>
            </a:r>
            <a:endParaRPr lang="sv-SE" dirty="0"/>
          </a:p>
        </p:txBody>
      </p:sp>
      <p:sp>
        <p:nvSpPr>
          <p:cNvPr id="3" name="Platshållare för innehåll 2"/>
          <p:cNvSpPr>
            <a:spLocks noGrp="1"/>
          </p:cNvSpPr>
          <p:nvPr>
            <p:ph idx="1"/>
          </p:nvPr>
        </p:nvSpPr>
        <p:spPr>
          <a:xfrm>
            <a:off x="712401" y="2093976"/>
            <a:ext cx="10058400" cy="4050792"/>
          </a:xfrm>
        </p:spPr>
        <p:txBody>
          <a:bodyPr/>
          <a:lstStyle/>
          <a:p>
            <a:r>
              <a:rPr lang="sv-SE" dirty="0" smtClean="0"/>
              <a:t>Följande </a:t>
            </a:r>
            <a:r>
              <a:rPr lang="sv-SE" dirty="0"/>
              <a:t>ska alltid dokumenteras i index (patientens) </a:t>
            </a:r>
            <a:r>
              <a:rPr lang="sv-SE" dirty="0" smtClean="0"/>
              <a:t>journal: </a:t>
            </a:r>
            <a:endParaRPr lang="sv-SE" dirty="0"/>
          </a:p>
          <a:p>
            <a:r>
              <a:rPr lang="sv-SE" dirty="0"/>
              <a:t>K</a:t>
            </a:r>
            <a:r>
              <a:rPr lang="sv-SE" dirty="0" smtClean="0"/>
              <a:t>linisk </a:t>
            </a:r>
            <a:r>
              <a:rPr lang="sv-SE" dirty="0"/>
              <a:t>anmälan gjord i </a:t>
            </a:r>
            <a:r>
              <a:rPr lang="sv-SE" dirty="0" err="1"/>
              <a:t>SmiNet</a:t>
            </a:r>
            <a:r>
              <a:rPr lang="sv-SE" dirty="0"/>
              <a:t> inklusive givna </a:t>
            </a:r>
            <a:r>
              <a:rPr lang="sv-SE" dirty="0" smtClean="0"/>
              <a:t>förhållningsregler. </a:t>
            </a:r>
            <a:endParaRPr lang="sv-SE" dirty="0"/>
          </a:p>
          <a:p>
            <a:r>
              <a:rPr lang="sv-SE" dirty="0"/>
              <a:t>R</a:t>
            </a:r>
            <a:r>
              <a:rPr lang="sv-SE" dirty="0" smtClean="0"/>
              <a:t>emittering </a:t>
            </a:r>
            <a:r>
              <a:rPr lang="sv-SE" dirty="0"/>
              <a:t>till annan </a:t>
            </a:r>
            <a:r>
              <a:rPr lang="sv-SE" dirty="0" smtClean="0"/>
              <a:t>enhet/klinik. </a:t>
            </a:r>
            <a:endParaRPr lang="sv-SE" dirty="0"/>
          </a:p>
          <a:p>
            <a:r>
              <a:rPr lang="sv-SE" dirty="0"/>
              <a:t>K</a:t>
            </a:r>
            <a:r>
              <a:rPr lang="sv-SE" dirty="0" smtClean="0"/>
              <a:t>oppling </a:t>
            </a:r>
            <a:r>
              <a:rPr lang="sv-SE" dirty="0"/>
              <a:t>till respektive kontakts </a:t>
            </a:r>
            <a:r>
              <a:rPr lang="sv-SE" dirty="0" smtClean="0"/>
              <a:t>smittspårningshandling – diarienummer.</a:t>
            </a:r>
            <a:endParaRPr lang="sv-SE" dirty="0"/>
          </a:p>
          <a:p>
            <a:r>
              <a:rPr lang="sv-SE" dirty="0" smtClean="0"/>
              <a:t>När smittspårningen </a:t>
            </a:r>
            <a:r>
              <a:rPr lang="sv-SE" dirty="0"/>
              <a:t>är </a:t>
            </a:r>
            <a:r>
              <a:rPr lang="sv-SE" dirty="0" smtClean="0"/>
              <a:t>påbörjad/avslutad</a:t>
            </a:r>
            <a:r>
              <a:rPr lang="sv-SE" dirty="0"/>
              <a:t>.</a:t>
            </a:r>
            <a:r>
              <a:rPr lang="sv-SE" dirty="0" smtClean="0"/>
              <a:t> </a:t>
            </a:r>
          </a:p>
          <a:p>
            <a:r>
              <a:rPr lang="sv-SE" dirty="0" smtClean="0"/>
              <a:t>Om index ej går att nå för provsvar och smittspårning/behandling. Då görs en paragrafanmälan till smittskyddsläkaren. </a:t>
            </a:r>
            <a:endParaRPr lang="sv-SE" dirty="0"/>
          </a:p>
          <a:p>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7052" y="1630512"/>
            <a:ext cx="2804432" cy="1867437"/>
          </a:xfrm>
          <a:prstGeom prst="rect">
            <a:avLst/>
          </a:prstGeom>
        </p:spPr>
      </p:pic>
    </p:spTree>
    <p:extLst>
      <p:ext uri="{BB962C8B-B14F-4D97-AF65-F5344CB8AC3E}">
        <p14:creationId xmlns:p14="http://schemas.microsoft.com/office/powerpoint/2010/main" val="1190829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352613" y="295834"/>
            <a:ext cx="10924986" cy="6145305"/>
          </a:xfrm>
          <a:prstGeom prst="rect">
            <a:avLst/>
          </a:prstGeom>
        </p:spPr>
      </p:pic>
      <p:sp>
        <p:nvSpPr>
          <p:cNvPr id="5" name="Ellips 4"/>
          <p:cNvSpPr/>
          <p:nvPr/>
        </p:nvSpPr>
        <p:spPr>
          <a:xfrm>
            <a:off x="1186962" y="553915"/>
            <a:ext cx="4721469" cy="233875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54163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673" y="1832233"/>
            <a:ext cx="1319309" cy="1319309"/>
          </a:xfrm>
          <a:prstGeom prst="rect">
            <a:avLst/>
          </a:prstGeom>
        </p:spPr>
      </p:pic>
      <p:sp>
        <p:nvSpPr>
          <p:cNvPr id="2" name="Rubrik 1"/>
          <p:cNvSpPr>
            <a:spLocks noGrp="1"/>
          </p:cNvSpPr>
          <p:nvPr>
            <p:ph type="title"/>
          </p:nvPr>
        </p:nvSpPr>
        <p:spPr>
          <a:xfrm>
            <a:off x="995033" y="775578"/>
            <a:ext cx="10058400" cy="1609344"/>
          </a:xfrm>
        </p:spPr>
        <p:txBody>
          <a:bodyPr>
            <a:normAutofit/>
          </a:bodyPr>
          <a:lstStyle/>
          <a:p>
            <a:pPr algn="ctr"/>
            <a:r>
              <a:rPr lang="sv-SE" b="1" dirty="0"/>
              <a:t>Klamydiaprovtagning via </a:t>
            </a:r>
            <a:r>
              <a:rPr lang="sv-SE" b="1" dirty="0" smtClean="0"/>
              <a:t>1177</a:t>
            </a:r>
            <a:r>
              <a:rPr lang="sv-SE" dirty="0"/>
              <a:t/>
            </a:r>
            <a:br>
              <a:rPr lang="sv-SE" dirty="0"/>
            </a:br>
            <a:endParaRPr lang="sv-SE" dirty="0"/>
          </a:p>
        </p:txBody>
      </p:sp>
      <p:sp>
        <p:nvSpPr>
          <p:cNvPr id="3" name="Platshållare för innehåll 2"/>
          <p:cNvSpPr>
            <a:spLocks noGrp="1"/>
          </p:cNvSpPr>
          <p:nvPr>
            <p:ph idx="1"/>
          </p:nvPr>
        </p:nvSpPr>
        <p:spPr>
          <a:xfrm>
            <a:off x="1485398" y="3615521"/>
            <a:ext cx="10058400" cy="4050792"/>
          </a:xfrm>
        </p:spPr>
        <p:txBody>
          <a:bodyPr/>
          <a:lstStyle/>
          <a:p>
            <a:r>
              <a:rPr lang="sv-SE" dirty="0" smtClean="0"/>
              <a:t>Det </a:t>
            </a:r>
            <a:r>
              <a:rPr lang="sv-SE" dirty="0"/>
              <a:t>går att beställa klamydiaprov via 1177 Vårdguiden </a:t>
            </a:r>
            <a:endParaRPr lang="sv-SE" dirty="0" smtClean="0"/>
          </a:p>
          <a:p>
            <a:r>
              <a:rPr lang="sv-SE" dirty="0" smtClean="0"/>
              <a:t>Tester som är godkända vid smittspårning är 1177, KRY, Doktor.se, Doktor 24, Min Doktor mm. </a:t>
            </a:r>
            <a:r>
              <a:rPr lang="sv-SE" dirty="0" err="1" smtClean="0"/>
              <a:t>Dynamic</a:t>
            </a:r>
            <a:r>
              <a:rPr lang="sv-SE" dirty="0" smtClean="0"/>
              <a:t> </a:t>
            </a:r>
            <a:r>
              <a:rPr lang="sv-SE" dirty="0" err="1" smtClean="0"/>
              <a:t>code</a:t>
            </a:r>
            <a:r>
              <a:rPr lang="sv-SE" dirty="0" smtClean="0"/>
              <a:t> (säljs på apoteket) Test som utförs på ackrediterade lab. – ej sådana där man får svar på 5 min och gör själv hemma!</a:t>
            </a:r>
          </a:p>
          <a:p>
            <a:r>
              <a:rPr lang="sv-SE" dirty="0" smtClean="0"/>
              <a:t>Om prov är taget via nätdoktorer är det dom som ger pat. behandling och smittspårning samt SMINET-anmäler. </a:t>
            </a:r>
            <a:endParaRPr lang="sv-SE" dirty="0"/>
          </a:p>
        </p:txBody>
      </p:sp>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979" y="1580250"/>
            <a:ext cx="1356619" cy="1396915"/>
          </a:xfrm>
          <a:prstGeom prst="rect">
            <a:avLst/>
          </a:prstGeom>
        </p:spPr>
      </p:pic>
    </p:spTree>
    <p:extLst>
      <p:ext uri="{BB962C8B-B14F-4D97-AF65-F5344CB8AC3E}">
        <p14:creationId xmlns:p14="http://schemas.microsoft.com/office/powerpoint/2010/main" val="966394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Hur länge ska smittspårningshandlingarna sparas?</a:t>
            </a:r>
            <a:endParaRPr lang="sv-SE" dirty="0"/>
          </a:p>
        </p:txBody>
      </p:sp>
      <p:sp>
        <p:nvSpPr>
          <p:cNvPr id="3" name="Platshållare för innehåll 2"/>
          <p:cNvSpPr>
            <a:spLocks noGrp="1"/>
          </p:cNvSpPr>
          <p:nvPr>
            <p:ph idx="1"/>
          </p:nvPr>
        </p:nvSpPr>
        <p:spPr>
          <a:xfrm>
            <a:off x="1069848" y="1720575"/>
            <a:ext cx="10058400" cy="4050792"/>
          </a:xfrm>
        </p:spPr>
        <p:txBody>
          <a:bodyPr>
            <a:normAutofit lnSpcReduction="10000"/>
          </a:bodyPr>
          <a:lstStyle/>
          <a:p>
            <a:pPr algn="ctr"/>
            <a:endParaRPr lang="sv-SE" sz="6000" dirty="0" smtClean="0"/>
          </a:p>
          <a:p>
            <a:pPr lvl="1"/>
            <a:r>
              <a:rPr lang="sv-SE" sz="3600" dirty="0" smtClean="0"/>
              <a:t>Tre år</a:t>
            </a:r>
          </a:p>
          <a:p>
            <a:pPr lvl="1"/>
            <a:endParaRPr lang="sv-SE" sz="3600" dirty="0" smtClean="0"/>
          </a:p>
          <a:p>
            <a:pPr lvl="1"/>
            <a:r>
              <a:rPr lang="sv-SE" sz="3600" dirty="0"/>
              <a:t>Uppgifterna dokumenteras i en smittspårningshandling som hålls </a:t>
            </a:r>
            <a:r>
              <a:rPr lang="sv-SE" sz="3600" b="1" dirty="0"/>
              <a:t>skild från journalen</a:t>
            </a:r>
            <a:r>
              <a:rPr lang="sv-SE" sz="3600" dirty="0"/>
              <a:t>, men ska kunna kopplas ihop. Se smittspårningshandbok, Socialstyrelsen 	</a:t>
            </a:r>
          </a:p>
          <a:p>
            <a:pPr algn="ctr"/>
            <a:endParaRPr lang="sv-SE" sz="3600" dirty="0"/>
          </a:p>
        </p:txBody>
      </p:sp>
    </p:spTree>
    <p:extLst>
      <p:ext uri="{BB962C8B-B14F-4D97-AF65-F5344CB8AC3E}">
        <p14:creationId xmlns:p14="http://schemas.microsoft.com/office/powerpoint/2010/main" val="37123552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hur vi inte ska göra</a:t>
            </a:r>
            <a:endParaRPr lang="sv-SE" dirty="0"/>
          </a:p>
        </p:txBody>
      </p:sp>
      <p:sp>
        <p:nvSpPr>
          <p:cNvPr id="3" name="Platshållare för innehåll 2"/>
          <p:cNvSpPr>
            <a:spLocks noGrp="1"/>
          </p:cNvSpPr>
          <p:nvPr>
            <p:ph idx="1"/>
          </p:nvPr>
        </p:nvSpPr>
        <p:spPr>
          <a:xfrm rot="5400000">
            <a:off x="17390061" y="-4214643"/>
            <a:ext cx="2439052" cy="982273"/>
          </a:xfrm>
        </p:spPr>
        <p:txBody>
          <a:bodyPr/>
          <a:lstStyle/>
          <a:p>
            <a:endParaRPr lang="sv-SE" dirty="0"/>
          </a:p>
        </p:txBody>
      </p:sp>
      <p:pic>
        <p:nvPicPr>
          <p:cNvPr id="1026" name="Picture 2" descr="e233b840-bfbc-4877-8a81-fa4e33b1920a@ltdalarna"/>
          <p:cNvPicPr>
            <a:picLocks noChangeAspect="1" noChangeArrowheads="1"/>
          </p:cNvPicPr>
          <p:nvPr/>
        </p:nvPicPr>
        <p:blipFill rotWithShape="1">
          <a:blip r:embed="rId3">
            <a:extLst>
              <a:ext uri="{28A0092B-C50C-407E-A947-70E740481C1C}">
                <a14:useLocalDpi xmlns:a14="http://schemas.microsoft.com/office/drawing/2010/main" val="0"/>
              </a:ext>
            </a:extLst>
          </a:blip>
          <a:srcRect l="49877" t="-535" r="10945" b="-228"/>
          <a:stretch/>
        </p:blipFill>
        <p:spPr bwMode="auto">
          <a:xfrm rot="5400000">
            <a:off x="1512730" y="1519700"/>
            <a:ext cx="2532328" cy="48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p:cNvSpPr txBox="1"/>
          <p:nvPr/>
        </p:nvSpPr>
        <p:spPr>
          <a:xfrm>
            <a:off x="6113929" y="3818968"/>
            <a:ext cx="3675530" cy="1200329"/>
          </a:xfrm>
          <a:prstGeom prst="rect">
            <a:avLst/>
          </a:prstGeom>
          <a:noFill/>
        </p:spPr>
        <p:txBody>
          <a:bodyPr wrap="square" rtlCol="0">
            <a:spAutoFit/>
          </a:bodyPr>
          <a:lstStyle/>
          <a:p>
            <a:r>
              <a:rPr lang="sv-SE" dirty="0" smtClean="0"/>
              <a:t>”Om han är positiv för Klamydia så behövs ingen smittspårning då hans flickvän redan fått behandling”</a:t>
            </a:r>
            <a:endParaRPr lang="sv-SE" dirty="0"/>
          </a:p>
        </p:txBody>
      </p:sp>
      <p:sp>
        <p:nvSpPr>
          <p:cNvPr id="5" name="Rektangel 4"/>
          <p:cNvSpPr/>
          <p:nvPr/>
        </p:nvSpPr>
        <p:spPr>
          <a:xfrm>
            <a:off x="5800165" y="3576918"/>
            <a:ext cx="4276164" cy="18646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69909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 till…</a:t>
            </a:r>
            <a:endParaRPr lang="sv-SE" dirty="0"/>
          </a:p>
        </p:txBody>
      </p:sp>
      <p:pic>
        <p:nvPicPr>
          <p:cNvPr id="2050" name="Picture 2" descr="3f378720-b9fb-4691-8a04-7901df2be4cd@ltdalarna"/>
          <p:cNvPicPr>
            <a:picLocks noChangeAspect="1" noChangeArrowheads="1"/>
          </p:cNvPicPr>
          <p:nvPr/>
        </p:nvPicPr>
        <p:blipFill rotWithShape="1">
          <a:blip r:embed="rId3">
            <a:extLst>
              <a:ext uri="{28A0092B-C50C-407E-A947-70E740481C1C}">
                <a14:useLocalDpi xmlns:a14="http://schemas.microsoft.com/office/drawing/2010/main" val="0"/>
              </a:ext>
            </a:extLst>
          </a:blip>
          <a:srcRect l="26260" r="44044"/>
          <a:stretch/>
        </p:blipFill>
        <p:spPr bwMode="auto">
          <a:xfrm rot="5400000">
            <a:off x="2324935" y="567856"/>
            <a:ext cx="1881411" cy="467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p:cNvSpPr txBox="1"/>
          <p:nvPr/>
        </p:nvSpPr>
        <p:spPr>
          <a:xfrm>
            <a:off x="6535271" y="3576918"/>
            <a:ext cx="4303059" cy="1200329"/>
          </a:xfrm>
          <a:prstGeom prst="rect">
            <a:avLst/>
          </a:prstGeom>
          <a:noFill/>
        </p:spPr>
        <p:txBody>
          <a:bodyPr wrap="square" rtlCol="0">
            <a:spAutoFit/>
          </a:bodyPr>
          <a:lstStyle/>
          <a:p>
            <a:r>
              <a:rPr lang="sv-SE" dirty="0" smtClean="0"/>
              <a:t>”Ringer för att meddela positivt svar Klamydia. Beskriver att han är skyldig att meddela partner och eventuellt andra som han har haft samlag med”</a:t>
            </a:r>
            <a:endParaRPr lang="sv-SE" dirty="0"/>
          </a:p>
        </p:txBody>
      </p:sp>
      <p:sp>
        <p:nvSpPr>
          <p:cNvPr id="5" name="Rektangel 4"/>
          <p:cNvSpPr/>
          <p:nvPr/>
        </p:nvSpPr>
        <p:spPr>
          <a:xfrm>
            <a:off x="6214065" y="3433482"/>
            <a:ext cx="4722876" cy="16405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239690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FRÅGOR???</a:t>
            </a:r>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6277" y="2514599"/>
            <a:ext cx="9695601" cy="3411415"/>
          </a:xfrm>
        </p:spPr>
      </p:pic>
    </p:spTree>
    <p:extLst>
      <p:ext uri="{BB962C8B-B14F-4D97-AF65-F5344CB8AC3E}">
        <p14:creationId xmlns:p14="http://schemas.microsoft.com/office/powerpoint/2010/main" val="2133108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Prep</a:t>
            </a:r>
            <a:r>
              <a:rPr lang="sv-SE" dirty="0" smtClean="0"/>
              <a:t> = pre-expositionsprofylax</a:t>
            </a:r>
            <a:br>
              <a:rPr lang="sv-SE" dirty="0" smtClean="0"/>
            </a:br>
            <a:r>
              <a:rPr lang="sv-SE" dirty="0" smtClean="0"/>
              <a:t>Pep= Post-expositionsprofylax</a:t>
            </a:r>
            <a:endParaRPr lang="sv-SE" dirty="0"/>
          </a:p>
        </p:txBody>
      </p:sp>
      <p:sp>
        <p:nvSpPr>
          <p:cNvPr id="3" name="Platshållare för innehåll 2"/>
          <p:cNvSpPr>
            <a:spLocks noGrp="1"/>
          </p:cNvSpPr>
          <p:nvPr>
            <p:ph sz="quarter" idx="13"/>
          </p:nvPr>
        </p:nvSpPr>
        <p:spPr/>
        <p:txBody>
          <a:bodyPr/>
          <a:lstStyle/>
          <a:p>
            <a:r>
              <a:rPr lang="sv-SE" dirty="0">
                <a:hlinkClick r:id="rId2" tooltip="Dela länk"/>
              </a:rPr>
              <a:t>https://youtu.be/fKJabfGUkhA</a:t>
            </a:r>
            <a:endParaRPr lang="sv-SE" dirty="0"/>
          </a:p>
        </p:txBody>
      </p:sp>
      <p:sp>
        <p:nvSpPr>
          <p:cNvPr id="4" name="Platshållare för sidfot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smtClean="0">
                <a:ln>
                  <a:noFill/>
                </a:ln>
                <a:solidFill>
                  <a:prstClr val="black"/>
                </a:solidFill>
                <a:effectLst/>
                <a:uLnTx/>
                <a:uFillTx/>
                <a:latin typeface="Tw Cen MT" panose="020B0602020104020603"/>
                <a:ea typeface="+mn-ea"/>
                <a:cs typeface="+mn-cs"/>
              </a:rPr>
              <a:t>STI-mottagningen Falu lasarett</a:t>
            </a:r>
            <a:endParaRPr kumimoji="0" lang="sv-SE"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5" name="Bildobjekt 4"/>
          <p:cNvPicPr>
            <a:picLocks noChangeAspect="1"/>
          </p:cNvPicPr>
          <p:nvPr/>
        </p:nvPicPr>
        <p:blipFill rotWithShape="1">
          <a:blip r:embed="rId3"/>
          <a:srcRect l="4959" t="12921" r="27384" b="17694"/>
          <a:stretch/>
        </p:blipFill>
        <p:spPr>
          <a:xfrm>
            <a:off x="5370896" y="2367092"/>
            <a:ext cx="5823285" cy="3359216"/>
          </a:xfrm>
          <a:prstGeom prst="rect">
            <a:avLst/>
          </a:prstGeom>
        </p:spPr>
      </p:pic>
    </p:spTree>
    <p:extLst>
      <p:ext uri="{BB962C8B-B14F-4D97-AF65-F5344CB8AC3E}">
        <p14:creationId xmlns:p14="http://schemas.microsoft.com/office/powerpoint/2010/main" val="1501055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069848" y="2096103"/>
            <a:ext cx="9966960" cy="3035808"/>
          </a:xfrm>
        </p:spPr>
        <p:txBody>
          <a:bodyPr/>
          <a:lstStyle/>
          <a:p>
            <a:r>
              <a:rPr lang="sv-SE" sz="3200" dirty="0"/>
              <a:t>Vad är smittspårningens syfte? 	</a:t>
            </a:r>
            <a:r>
              <a:rPr lang="sv-SE" sz="3200" dirty="0" smtClean="0"/>
              <a:t/>
            </a:r>
            <a:br>
              <a:rPr lang="sv-SE" sz="3200" dirty="0" smtClean="0"/>
            </a:br>
            <a:r>
              <a:rPr lang="sv-SE" sz="3200" dirty="0"/>
              <a:t/>
            </a:r>
            <a:br>
              <a:rPr lang="sv-SE" sz="3200" dirty="0"/>
            </a:br>
            <a:r>
              <a:rPr lang="sv-SE" sz="3200" dirty="0" smtClean="0"/>
              <a:t>Att </a:t>
            </a:r>
            <a:r>
              <a:rPr lang="sv-SE" sz="3200" dirty="0"/>
              <a:t>hitta vem/vilka som smittat index och de som blivit smittade av index. </a:t>
            </a:r>
            <a:r>
              <a:rPr lang="sv-SE" sz="3200" dirty="0" smtClean="0"/>
              <a:t/>
            </a:r>
            <a:br>
              <a:rPr lang="sv-SE" sz="3200" dirty="0" smtClean="0"/>
            </a:br>
            <a:r>
              <a:rPr lang="sv-SE" sz="3200" dirty="0" smtClean="0"/>
              <a:t>Begränsa smittspridningen</a:t>
            </a:r>
            <a:r>
              <a:rPr lang="sv-SE" sz="3200" dirty="0"/>
              <a:t>. </a:t>
            </a:r>
            <a:r>
              <a:rPr lang="sv-SE" dirty="0"/>
              <a:t>	</a:t>
            </a:r>
            <a:br>
              <a:rPr lang="sv-SE" dirty="0"/>
            </a:br>
            <a:endParaRPr lang="sv-SE" dirty="0"/>
          </a:p>
        </p:txBody>
      </p:sp>
    </p:spTree>
    <p:extLst>
      <p:ext uri="{BB962C8B-B14F-4D97-AF65-F5344CB8AC3E}">
        <p14:creationId xmlns:p14="http://schemas.microsoft.com/office/powerpoint/2010/main" val="409189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8703" y="509685"/>
            <a:ext cx="10058400" cy="1609344"/>
          </a:xfrm>
        </p:spPr>
        <p:txBody>
          <a:bodyPr/>
          <a:lstStyle/>
          <a:p>
            <a:r>
              <a:rPr lang="sv-SE" dirty="0" smtClean="0"/>
              <a:t>Flödesschema</a:t>
            </a:r>
            <a:br>
              <a:rPr lang="sv-SE" dirty="0" smtClean="0"/>
            </a:br>
            <a:r>
              <a:rPr lang="sv-SE" dirty="0" smtClean="0"/>
              <a:t>smittspårning</a:t>
            </a:r>
            <a:endParaRPr lang="sv-SE" dirty="0"/>
          </a:p>
        </p:txBody>
      </p:sp>
      <p:pic>
        <p:nvPicPr>
          <p:cNvPr id="4" name="Platshållare för innehåll 3"/>
          <p:cNvPicPr>
            <a:picLocks noGrp="1" noChangeAspect="1"/>
          </p:cNvPicPr>
          <p:nvPr>
            <p:ph idx="1"/>
          </p:nvPr>
        </p:nvPicPr>
        <p:blipFill rotWithShape="1">
          <a:blip r:embed="rId3"/>
          <a:srcRect l="15927" t="26491" r="47898" b="11981"/>
          <a:stretch/>
        </p:blipFill>
        <p:spPr>
          <a:xfrm>
            <a:off x="4654174" y="225560"/>
            <a:ext cx="6932402" cy="6632440"/>
          </a:xfrm>
          <a:prstGeom prst="rect">
            <a:avLst/>
          </a:prstGeom>
        </p:spPr>
      </p:pic>
    </p:spTree>
    <p:extLst>
      <p:ext uri="{BB962C8B-B14F-4D97-AF65-F5344CB8AC3E}">
        <p14:creationId xmlns:p14="http://schemas.microsoft.com/office/powerpoint/2010/main" val="1409059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Smittspårningssamtalet</a:t>
            </a:r>
            <a:endParaRPr lang="sv-SE" dirty="0"/>
          </a:p>
        </p:txBody>
      </p:sp>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000" y="2093976"/>
            <a:ext cx="6668096" cy="4314650"/>
          </a:xfrm>
          <a:prstGeom prst="rect">
            <a:avLst/>
          </a:prstGeom>
        </p:spPr>
      </p:pic>
      <p:pic>
        <p:nvPicPr>
          <p:cNvPr id="4" name="174509AC">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285510" y="5312781"/>
            <a:ext cx="609600" cy="609600"/>
          </a:xfrm>
        </p:spPr>
      </p:pic>
    </p:spTree>
    <p:extLst>
      <p:ext uri="{BB962C8B-B14F-4D97-AF65-F5344CB8AC3E}">
        <p14:creationId xmlns:p14="http://schemas.microsoft.com/office/powerpoint/2010/main" val="236979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3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000" dirty="0"/>
              <a:t>Exempel på </a:t>
            </a:r>
            <a:r>
              <a:rPr lang="sv-SE" sz="2000" dirty="0" smtClean="0"/>
              <a:t>STI-frågor i Motiverande samtalsanda</a:t>
            </a:r>
            <a:br>
              <a:rPr lang="sv-SE" sz="2000" dirty="0" smtClean="0"/>
            </a:br>
            <a:r>
              <a:rPr lang="sv-SE" sz="2000" dirty="0"/>
              <a:t/>
            </a:r>
            <a:br>
              <a:rPr lang="sv-SE" sz="2000" dirty="0"/>
            </a:br>
            <a:r>
              <a:rPr lang="sv-SE" sz="2000" dirty="0"/>
              <a:t>• Hur viktigt är det för dig att minska din </a:t>
            </a:r>
            <a:r>
              <a:rPr lang="sv-SE" sz="2000" dirty="0" smtClean="0"/>
              <a:t>risk för att få en könssjukdom igen?</a:t>
            </a:r>
            <a:r>
              <a:rPr lang="sv-SE" sz="2000" dirty="0"/>
              <a:t/>
            </a:r>
            <a:br>
              <a:rPr lang="sv-SE" sz="2000" dirty="0"/>
            </a:br>
            <a:r>
              <a:rPr lang="sv-SE" sz="2000" dirty="0"/>
              <a:t>(behov</a:t>
            </a:r>
            <a:r>
              <a:rPr lang="sv-SE" sz="2000" dirty="0" smtClean="0"/>
              <a:t>)?</a:t>
            </a:r>
            <a:br>
              <a:rPr lang="sv-SE" sz="2000" dirty="0" smtClean="0"/>
            </a:br>
            <a:r>
              <a:rPr lang="sv-SE" sz="2000" dirty="0"/>
              <a:t/>
            </a:r>
            <a:br>
              <a:rPr lang="sv-SE" sz="2000" dirty="0"/>
            </a:br>
            <a:r>
              <a:rPr lang="sv-SE" sz="2000" dirty="0"/>
              <a:t>• Vad är det som gör att du vill minska din</a:t>
            </a:r>
            <a:br>
              <a:rPr lang="sv-SE" sz="2000" dirty="0"/>
            </a:br>
            <a:r>
              <a:rPr lang="sv-SE" sz="2000" dirty="0"/>
              <a:t>risk (vilja</a:t>
            </a:r>
            <a:r>
              <a:rPr lang="sv-SE" sz="2000" dirty="0" smtClean="0"/>
              <a:t>)?</a:t>
            </a:r>
            <a:br>
              <a:rPr lang="sv-SE" sz="2000" dirty="0" smtClean="0"/>
            </a:br>
            <a:r>
              <a:rPr lang="sv-SE" sz="2000" dirty="0"/>
              <a:t/>
            </a:r>
            <a:br>
              <a:rPr lang="sv-SE" sz="2000" dirty="0"/>
            </a:br>
            <a:r>
              <a:rPr lang="sv-SE" sz="2000" dirty="0"/>
              <a:t>• Vilka är de tre viktigaste skälen (skäl</a:t>
            </a:r>
            <a:r>
              <a:rPr lang="sv-SE" sz="2000" dirty="0" smtClean="0"/>
              <a:t>)?</a:t>
            </a:r>
            <a:br>
              <a:rPr lang="sv-SE" sz="2000" dirty="0" smtClean="0"/>
            </a:br>
            <a:r>
              <a:rPr lang="sv-SE" sz="2000" dirty="0"/>
              <a:t/>
            </a:r>
            <a:br>
              <a:rPr lang="sv-SE" sz="2000" dirty="0"/>
            </a:br>
            <a:r>
              <a:rPr lang="sv-SE" sz="2000" dirty="0"/>
              <a:t>• Hur skulle du göra om du bestämde dig för</a:t>
            </a:r>
            <a:br>
              <a:rPr lang="sv-SE" sz="2000" dirty="0"/>
            </a:br>
            <a:r>
              <a:rPr lang="sv-SE" sz="2000" dirty="0"/>
              <a:t>att minska din risk (förmåga)?</a:t>
            </a:r>
          </a:p>
        </p:txBody>
      </p:sp>
      <p:sp>
        <p:nvSpPr>
          <p:cNvPr id="3" name="Platshållare för text 2"/>
          <p:cNvSpPr>
            <a:spLocks noGrp="1"/>
          </p:cNvSpPr>
          <p:nvPr>
            <p:ph type="body" idx="1"/>
          </p:nvPr>
        </p:nvSpPr>
        <p:spPr>
          <a:xfrm>
            <a:off x="2060267" y="565638"/>
            <a:ext cx="9052560" cy="1066800"/>
          </a:xfrm>
        </p:spPr>
        <p:txBody>
          <a:bodyPr/>
          <a:lstStyle/>
          <a:p>
            <a:r>
              <a:rPr lang="sv-SE" dirty="0" smtClean="0"/>
              <a:t>STI-prevention samt förebygga ofrivillig graviditet!</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115" y="2708030"/>
            <a:ext cx="2433272" cy="3244362"/>
          </a:xfrm>
          <a:prstGeom prst="rect">
            <a:avLst/>
          </a:prstGeom>
        </p:spPr>
      </p:pic>
      <p:sp>
        <p:nvSpPr>
          <p:cNvPr id="5" name="textruta 4"/>
          <p:cNvSpPr txBox="1"/>
          <p:nvPr/>
        </p:nvSpPr>
        <p:spPr>
          <a:xfrm rot="18506117">
            <a:off x="254977" y="1310055"/>
            <a:ext cx="1912151" cy="369332"/>
          </a:xfrm>
          <a:prstGeom prst="rect">
            <a:avLst/>
          </a:prstGeom>
          <a:noFill/>
        </p:spPr>
        <p:txBody>
          <a:bodyPr wrap="square" rtlCol="0">
            <a:spAutoFit/>
          </a:bodyPr>
          <a:lstStyle/>
          <a:p>
            <a:r>
              <a:rPr lang="sv-SE" dirty="0" smtClean="0"/>
              <a:t>Kondomsamtal</a:t>
            </a:r>
            <a:endParaRPr lang="sv-SE" dirty="0"/>
          </a:p>
        </p:txBody>
      </p:sp>
    </p:spTree>
    <p:extLst>
      <p:ext uri="{BB962C8B-B14F-4D97-AF65-F5344CB8AC3E}">
        <p14:creationId xmlns:p14="http://schemas.microsoft.com/office/powerpoint/2010/main" val="3207453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stretch>
            <a:fillRect/>
          </a:stretch>
        </p:blipFill>
        <p:spPr>
          <a:xfrm>
            <a:off x="4782006" y="122773"/>
            <a:ext cx="5213764" cy="6650893"/>
          </a:xfrm>
          <a:prstGeom prst="rect">
            <a:avLst/>
          </a:prstGeom>
        </p:spPr>
      </p:pic>
      <p:sp>
        <p:nvSpPr>
          <p:cNvPr id="5" name="Rubrik 1"/>
          <p:cNvSpPr>
            <a:spLocks noGrp="1"/>
          </p:cNvSpPr>
          <p:nvPr>
            <p:ph type="title"/>
          </p:nvPr>
        </p:nvSpPr>
        <p:spPr>
          <a:xfrm>
            <a:off x="-58189" y="1679170"/>
            <a:ext cx="4840195" cy="2302626"/>
          </a:xfrm>
        </p:spPr>
        <p:txBody>
          <a:bodyPr>
            <a:normAutofit fontScale="90000"/>
          </a:bodyPr>
          <a:lstStyle/>
          <a:p>
            <a:pPr algn="ctr"/>
            <a:r>
              <a:rPr lang="sv-SE" b="1" dirty="0" smtClean="0"/>
              <a:t>Exempel på Smittspårningshandling</a:t>
            </a:r>
            <a:r>
              <a:rPr lang="sv-SE" dirty="0"/>
              <a:t/>
            </a:r>
            <a:br>
              <a:rPr lang="sv-SE" dirty="0"/>
            </a:br>
            <a:endParaRPr lang="sv-SE" dirty="0"/>
          </a:p>
        </p:txBody>
      </p:sp>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15" y="202224"/>
            <a:ext cx="1018808" cy="473792"/>
          </a:xfrm>
          <a:prstGeom prst="rect">
            <a:avLst/>
          </a:prstGeom>
        </p:spPr>
      </p:pic>
    </p:spTree>
    <p:extLst>
      <p:ext uri="{BB962C8B-B14F-4D97-AF65-F5344CB8AC3E}">
        <p14:creationId xmlns:p14="http://schemas.microsoft.com/office/powerpoint/2010/main" val="4138919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9848" y="430129"/>
            <a:ext cx="10058400" cy="1609344"/>
          </a:xfrm>
        </p:spPr>
        <p:txBody>
          <a:bodyPr/>
          <a:lstStyle/>
          <a:p>
            <a:pPr algn="ctr"/>
            <a:r>
              <a:rPr lang="sv-SE" dirty="0" smtClean="0"/>
              <a:t>Söka information för att säkerställa identitet</a:t>
            </a:r>
            <a:endParaRPr lang="sv-SE" dirty="0"/>
          </a:p>
        </p:txBody>
      </p:sp>
      <p:sp>
        <p:nvSpPr>
          <p:cNvPr id="3" name="Platshållare för innehåll 2"/>
          <p:cNvSpPr>
            <a:spLocks noGrp="1"/>
          </p:cNvSpPr>
          <p:nvPr>
            <p:ph idx="1"/>
          </p:nvPr>
        </p:nvSpPr>
        <p:spPr>
          <a:xfrm>
            <a:off x="1803748" y="2256062"/>
            <a:ext cx="7728431" cy="4057055"/>
          </a:xfrm>
        </p:spPr>
        <p:txBody>
          <a:bodyPr>
            <a:normAutofit fontScale="32500" lnSpcReduction="20000"/>
          </a:bodyPr>
          <a:lstStyle/>
          <a:p>
            <a:endParaRPr lang="sv-SE" dirty="0" smtClean="0"/>
          </a:p>
          <a:p>
            <a:r>
              <a:rPr lang="sv-SE" sz="7000" dirty="0" smtClean="0"/>
              <a:t>Befolkningsregistret – brev skickas alltid till den</a:t>
            </a:r>
            <a:r>
              <a:rPr lang="sv-SE" sz="7000" b="1" dirty="0" smtClean="0"/>
              <a:t> adress </a:t>
            </a:r>
            <a:r>
              <a:rPr lang="sv-SE" sz="7000" dirty="0" smtClean="0"/>
              <a:t>som står i befolkningsregistret!!!</a:t>
            </a:r>
          </a:p>
          <a:p>
            <a:r>
              <a:rPr lang="sv-SE" sz="7000" dirty="0" smtClean="0"/>
              <a:t>Google</a:t>
            </a:r>
          </a:p>
          <a:p>
            <a:r>
              <a:rPr lang="sv-SE" sz="7000" dirty="0" smtClean="0"/>
              <a:t>Hitta.se</a:t>
            </a:r>
          </a:p>
          <a:p>
            <a:r>
              <a:rPr lang="sv-SE" sz="7000" dirty="0" smtClean="0"/>
              <a:t>Eniro</a:t>
            </a:r>
          </a:p>
          <a:p>
            <a:r>
              <a:rPr lang="sv-SE" sz="7000" dirty="0" err="1" smtClean="0"/>
              <a:t>Ratsit</a:t>
            </a:r>
            <a:endParaRPr lang="sv-SE" sz="7000" dirty="0" smtClean="0"/>
          </a:p>
          <a:p>
            <a:r>
              <a:rPr lang="sv-SE" sz="7000" dirty="0" err="1" smtClean="0"/>
              <a:t>Swish</a:t>
            </a:r>
            <a:endParaRPr lang="sv-SE" sz="7000" dirty="0" smtClean="0"/>
          </a:p>
          <a:p>
            <a:endParaRPr lang="sv-SE" sz="7000" dirty="0"/>
          </a:p>
          <a:p>
            <a:r>
              <a:rPr lang="sv-SE" sz="7000" dirty="0" smtClean="0"/>
              <a:t>Viktigt att man säkerställer att det är rätt person.</a:t>
            </a:r>
            <a:endParaRPr lang="sv-SE" sz="7000" dirty="0"/>
          </a:p>
        </p:txBody>
      </p:sp>
      <p:pic>
        <p:nvPicPr>
          <p:cNvPr id="1026" name="Picture 2" descr="Bildresultat för goog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95183">
            <a:off x="6944520" y="3527214"/>
            <a:ext cx="2802007" cy="989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resultat för ratsi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9991" y="2689244"/>
            <a:ext cx="1342165" cy="224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633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äslag">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Droppe">
  <a:themeElements>
    <a:clrScheme name="Droppe">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p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TM03090434[[fn=Träslag]]</Template>
  <TotalTime>2368</TotalTime>
  <Words>2137</Words>
  <Application>Microsoft Office PowerPoint</Application>
  <PresentationFormat>Bredbild</PresentationFormat>
  <Paragraphs>191</Paragraphs>
  <Slides>37</Slides>
  <Notes>35</Notes>
  <HiddenSlides>0</HiddenSlides>
  <MMClips>1</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37</vt:i4>
      </vt:variant>
    </vt:vector>
  </HeadingPairs>
  <TitlesOfParts>
    <vt:vector size="45" baseType="lpstr">
      <vt:lpstr>Arial</vt:lpstr>
      <vt:lpstr>Calibri</vt:lpstr>
      <vt:lpstr>Rockwell</vt:lpstr>
      <vt:lpstr>Rockwell Condensed</vt:lpstr>
      <vt:lpstr>Tw Cen MT</vt:lpstr>
      <vt:lpstr>Wingdings</vt:lpstr>
      <vt:lpstr>Träslag</vt:lpstr>
      <vt:lpstr>Droppe</vt:lpstr>
      <vt:lpstr>Smittspårning i praktiken</vt:lpstr>
      <vt:lpstr>Vad gör vi på STI-mottagningen?</vt:lpstr>
      <vt:lpstr>Grundförutsättningar</vt:lpstr>
      <vt:lpstr>Vad är smittspårningens syfte?    Att hitta vem/vilka som smittat index och de som blivit smittade av index.  Begränsa smittspridningen.   </vt:lpstr>
      <vt:lpstr>Flödesschema smittspårning</vt:lpstr>
      <vt:lpstr>Smittspårningssamtalet</vt:lpstr>
      <vt:lpstr>Exempel på STI-frågor i Motiverande samtalsanda  • Hur viktigt är det för dig att minska din risk för att få en könssjukdom igen? (behov)?  • Vad är det som gör att du vill minska din risk (vilja)?  • Vilka är de tre viktigaste skälen (skäl)?  • Hur skulle du göra om du bestämde dig för att minska din risk (förmåga)?</vt:lpstr>
      <vt:lpstr>Exempel på Smittspårningshandling </vt:lpstr>
      <vt:lpstr>Söka information för att säkerställa identitet</vt:lpstr>
      <vt:lpstr>PowerPoint-presentation</vt:lpstr>
      <vt:lpstr>Smittskyddsblad</vt:lpstr>
      <vt:lpstr>Exempel på brev nummer 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pARAGRAFANMÄLAN  När smittspårningen inte kan slutföras p g a  a. ingen bekräftelse på provtagning inkommer  b. osäker identitet  c. ingen kontakt med patient D Hotbild/sekretess  Paragraf-anmälan lämnas 1 månad efter att smittspårning startats.     </vt:lpstr>
      <vt:lpstr>1 år tillbaka eller till det senast tagna provet (oavsett provsvar)</vt:lpstr>
      <vt:lpstr>Smittspårar vi utlandskontakter?</vt:lpstr>
      <vt:lpstr>PowerPoint-presentation</vt:lpstr>
      <vt:lpstr>Dokumentation i patientjournalen</vt:lpstr>
      <vt:lpstr>PowerPoint-presentation</vt:lpstr>
      <vt:lpstr>Klamydiaprovtagning via 1177 </vt:lpstr>
      <vt:lpstr>Hur länge ska smittspårningshandlingarna sparas?</vt:lpstr>
      <vt:lpstr>Exempel på hur vi inte ska göra</vt:lpstr>
      <vt:lpstr>En till…</vt:lpstr>
      <vt:lpstr>FRÅGOR???</vt:lpstr>
      <vt:lpstr>Prep = pre-expositionsprofylax Pep= Post-expositionsprofylax</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Davidson Jeanette /Hudsjukvård Dalarna /Falun</dc:creator>
  <cp:lastModifiedBy>Haqwinzon Pia /Central förvaltning Hälso- och sjukvårdsenhet Smittskydd /Falun</cp:lastModifiedBy>
  <cp:revision>128</cp:revision>
  <cp:lastPrinted>2019-10-07T06:08:18Z</cp:lastPrinted>
  <dcterms:created xsi:type="dcterms:W3CDTF">2019-09-11T11:17:00Z</dcterms:created>
  <dcterms:modified xsi:type="dcterms:W3CDTF">2022-10-18T14:22:37Z</dcterms:modified>
</cp:coreProperties>
</file>