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28"/>
  </p:notesMasterIdLst>
  <p:sldIdLst>
    <p:sldId id="257" r:id="rId4"/>
    <p:sldId id="258" r:id="rId5"/>
    <p:sldId id="259" r:id="rId6"/>
    <p:sldId id="272" r:id="rId7"/>
    <p:sldId id="274" r:id="rId8"/>
    <p:sldId id="273" r:id="rId9"/>
    <p:sldId id="271" r:id="rId10"/>
    <p:sldId id="276" r:id="rId11"/>
    <p:sldId id="277" r:id="rId12"/>
    <p:sldId id="278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81" r:id="rId23"/>
    <p:sldId id="279" r:id="rId24"/>
    <p:sldId id="280" r:id="rId25"/>
    <p:sldId id="270" r:id="rId26"/>
    <p:sldId id="256" r:id="rId27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kalkylblad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falmitcl001.ltdalarna.se\documents2$\liblis\Omr&#229;dessamordnare%20s&#246;dra\Corona\Vaccination\Arbetsgrupp\Arbetsgrupsm&#246;ten\Antal%20vaccineringar%20sedan%20v3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Hela länet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Blad1!$A$19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Blad1!$B$1:$BV$1</c:f>
              <c:strCache>
                <c:ptCount val="57"/>
                <c:pt idx="0">
                  <c:v>Vecka 53</c:v>
                </c:pt>
                <c:pt idx="1">
                  <c:v>Vecka 1-21</c:v>
                </c:pt>
                <c:pt idx="2">
                  <c:v>Vecka 2-21</c:v>
                </c:pt>
                <c:pt idx="3">
                  <c:v>Vecka 3-21</c:v>
                </c:pt>
                <c:pt idx="4">
                  <c:v>Vecka 4-21</c:v>
                </c:pt>
                <c:pt idx="5">
                  <c:v>Vecka 5-21</c:v>
                </c:pt>
                <c:pt idx="6">
                  <c:v>Vecka 6-21</c:v>
                </c:pt>
                <c:pt idx="7">
                  <c:v>Vecka 7-21</c:v>
                </c:pt>
                <c:pt idx="8">
                  <c:v>Vecka 8-21</c:v>
                </c:pt>
                <c:pt idx="9">
                  <c:v>Vecka 9-21</c:v>
                </c:pt>
                <c:pt idx="10">
                  <c:v>Vecka 10-21</c:v>
                </c:pt>
                <c:pt idx="11">
                  <c:v>Vecka 11-21</c:v>
                </c:pt>
                <c:pt idx="12">
                  <c:v>Vecka 12-21</c:v>
                </c:pt>
                <c:pt idx="13">
                  <c:v>Vecka 13-21</c:v>
                </c:pt>
                <c:pt idx="14">
                  <c:v>Vecka 14-21</c:v>
                </c:pt>
                <c:pt idx="15">
                  <c:v>Vecka 15-21</c:v>
                </c:pt>
                <c:pt idx="16">
                  <c:v>Vecka 16-21</c:v>
                </c:pt>
                <c:pt idx="17">
                  <c:v>Vecka 17-21</c:v>
                </c:pt>
                <c:pt idx="18">
                  <c:v>Vecka 18-21</c:v>
                </c:pt>
                <c:pt idx="19">
                  <c:v>Vecka 19-21</c:v>
                </c:pt>
                <c:pt idx="20">
                  <c:v>Vecka 20-21</c:v>
                </c:pt>
                <c:pt idx="21">
                  <c:v>Vecka 21-21</c:v>
                </c:pt>
                <c:pt idx="22">
                  <c:v>Vecka 22-21</c:v>
                </c:pt>
                <c:pt idx="23">
                  <c:v>Vecka 24-21</c:v>
                </c:pt>
                <c:pt idx="24">
                  <c:v>Vecka 25-21</c:v>
                </c:pt>
                <c:pt idx="25">
                  <c:v>Vecka 26-21</c:v>
                </c:pt>
                <c:pt idx="26">
                  <c:v>Vecka 27-21</c:v>
                </c:pt>
                <c:pt idx="27">
                  <c:v>Vecka 28-21</c:v>
                </c:pt>
                <c:pt idx="28">
                  <c:v>Vecka 29-21</c:v>
                </c:pt>
                <c:pt idx="29">
                  <c:v>Vecka 30-21</c:v>
                </c:pt>
                <c:pt idx="30">
                  <c:v>Vecka 31-21</c:v>
                </c:pt>
                <c:pt idx="31">
                  <c:v>Vecka 32-21</c:v>
                </c:pt>
                <c:pt idx="32">
                  <c:v>Vecka 33-21</c:v>
                </c:pt>
                <c:pt idx="33">
                  <c:v>Vecka 34-21</c:v>
                </c:pt>
                <c:pt idx="34">
                  <c:v>Vecka 35-21</c:v>
                </c:pt>
                <c:pt idx="35">
                  <c:v>Vecka 36-21</c:v>
                </c:pt>
                <c:pt idx="36">
                  <c:v>Vecka 37</c:v>
                </c:pt>
                <c:pt idx="37">
                  <c:v>Vecka 38 </c:v>
                </c:pt>
                <c:pt idx="38">
                  <c:v>Vecka 39 </c:v>
                </c:pt>
                <c:pt idx="39">
                  <c:v>Vecka 40 </c:v>
                </c:pt>
                <c:pt idx="40">
                  <c:v>Vecka 41</c:v>
                </c:pt>
                <c:pt idx="41">
                  <c:v>Vecka 42 </c:v>
                </c:pt>
                <c:pt idx="42">
                  <c:v>Vecka 43 </c:v>
                </c:pt>
                <c:pt idx="43">
                  <c:v>Vecka 44 </c:v>
                </c:pt>
                <c:pt idx="44">
                  <c:v>Vecka 45 </c:v>
                </c:pt>
                <c:pt idx="45">
                  <c:v>Vecka 46 </c:v>
                </c:pt>
                <c:pt idx="46">
                  <c:v>Vecka 47 </c:v>
                </c:pt>
                <c:pt idx="47">
                  <c:v>Vecka 48 </c:v>
                </c:pt>
                <c:pt idx="48">
                  <c:v>Vecka 49 </c:v>
                </c:pt>
                <c:pt idx="49">
                  <c:v>Vecka 50  </c:v>
                </c:pt>
                <c:pt idx="50">
                  <c:v>Vecka 51  </c:v>
                </c:pt>
                <c:pt idx="51">
                  <c:v>Vecka 52 </c:v>
                </c:pt>
                <c:pt idx="52">
                  <c:v>Vecka 1 2022</c:v>
                </c:pt>
                <c:pt idx="53">
                  <c:v>Vecka 2 </c:v>
                </c:pt>
                <c:pt idx="54">
                  <c:v>Vecka 3</c:v>
                </c:pt>
                <c:pt idx="55">
                  <c:v>Vecka 4</c:v>
                </c:pt>
                <c:pt idx="56">
                  <c:v>Vecka 5</c:v>
                </c:pt>
              </c:strCache>
            </c:strRef>
          </c:cat>
          <c:val>
            <c:numRef>
              <c:f>Blad1!$B$19:$BV$19</c:f>
              <c:numCache>
                <c:formatCode>General</c:formatCode>
                <c:ptCount val="57"/>
                <c:pt idx="0">
                  <c:v>1266</c:v>
                </c:pt>
                <c:pt idx="1">
                  <c:v>714</c:v>
                </c:pt>
                <c:pt idx="2">
                  <c:v>610</c:v>
                </c:pt>
                <c:pt idx="3">
                  <c:v>511</c:v>
                </c:pt>
                <c:pt idx="4">
                  <c:v>345</c:v>
                </c:pt>
                <c:pt idx="5">
                  <c:v>307</c:v>
                </c:pt>
                <c:pt idx="6">
                  <c:v>333</c:v>
                </c:pt>
                <c:pt idx="7">
                  <c:v>381</c:v>
                </c:pt>
                <c:pt idx="8">
                  <c:v>482</c:v>
                </c:pt>
                <c:pt idx="9">
                  <c:v>580</c:v>
                </c:pt>
                <c:pt idx="10">
                  <c:v>789</c:v>
                </c:pt>
                <c:pt idx="11">
                  <c:v>926</c:v>
                </c:pt>
                <c:pt idx="12">
                  <c:v>1125</c:v>
                </c:pt>
                <c:pt idx="13">
                  <c:v>1099</c:v>
                </c:pt>
                <c:pt idx="14">
                  <c:v>1469</c:v>
                </c:pt>
                <c:pt idx="15">
                  <c:v>1134</c:v>
                </c:pt>
                <c:pt idx="16">
                  <c:v>1161</c:v>
                </c:pt>
                <c:pt idx="17">
                  <c:v>1020</c:v>
                </c:pt>
                <c:pt idx="18">
                  <c:v>897</c:v>
                </c:pt>
                <c:pt idx="19">
                  <c:v>744</c:v>
                </c:pt>
                <c:pt idx="20">
                  <c:v>490</c:v>
                </c:pt>
                <c:pt idx="21">
                  <c:v>261</c:v>
                </c:pt>
                <c:pt idx="22">
                  <c:v>204</c:v>
                </c:pt>
                <c:pt idx="23">
                  <c:v>55</c:v>
                </c:pt>
                <c:pt idx="24">
                  <c:v>41</c:v>
                </c:pt>
                <c:pt idx="25">
                  <c:v>38</c:v>
                </c:pt>
                <c:pt idx="26">
                  <c:v>22</c:v>
                </c:pt>
                <c:pt idx="27">
                  <c:v>29</c:v>
                </c:pt>
                <c:pt idx="28">
                  <c:v>13</c:v>
                </c:pt>
                <c:pt idx="29">
                  <c:v>36</c:v>
                </c:pt>
                <c:pt idx="30">
                  <c:v>70</c:v>
                </c:pt>
                <c:pt idx="31">
                  <c:v>114</c:v>
                </c:pt>
                <c:pt idx="32">
                  <c:v>119</c:v>
                </c:pt>
                <c:pt idx="33">
                  <c:v>119</c:v>
                </c:pt>
                <c:pt idx="34">
                  <c:v>0</c:v>
                </c:pt>
                <c:pt idx="35">
                  <c:v>246</c:v>
                </c:pt>
                <c:pt idx="36">
                  <c:v>217</c:v>
                </c:pt>
                <c:pt idx="37">
                  <c:v>126</c:v>
                </c:pt>
                <c:pt idx="38">
                  <c:v>109</c:v>
                </c:pt>
                <c:pt idx="39">
                  <c:v>59</c:v>
                </c:pt>
                <c:pt idx="40">
                  <c:v>96</c:v>
                </c:pt>
                <c:pt idx="41">
                  <c:v>122</c:v>
                </c:pt>
                <c:pt idx="42">
                  <c:v>130</c:v>
                </c:pt>
                <c:pt idx="43">
                  <c:v>77</c:v>
                </c:pt>
                <c:pt idx="44">
                  <c:v>59</c:v>
                </c:pt>
                <c:pt idx="45">
                  <c:v>118</c:v>
                </c:pt>
                <c:pt idx="46">
                  <c:v>202</c:v>
                </c:pt>
                <c:pt idx="47">
                  <c:v>222</c:v>
                </c:pt>
                <c:pt idx="48">
                  <c:v>655</c:v>
                </c:pt>
                <c:pt idx="49">
                  <c:v>809</c:v>
                </c:pt>
                <c:pt idx="50">
                  <c:v>805</c:v>
                </c:pt>
                <c:pt idx="51">
                  <c:v>1691</c:v>
                </c:pt>
                <c:pt idx="52">
                  <c:v>3948</c:v>
                </c:pt>
                <c:pt idx="53">
                  <c:v>4115</c:v>
                </c:pt>
                <c:pt idx="54">
                  <c:v>6720</c:v>
                </c:pt>
                <c:pt idx="55">
                  <c:v>8610</c:v>
                </c:pt>
                <c:pt idx="56">
                  <c:v>6170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1-4011-856D-84A9CCAEB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757082616"/>
        <c:axId val="757078024"/>
      </c:barChart>
      <c:catAx>
        <c:axId val="757082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57078024"/>
        <c:crosses val="autoZero"/>
        <c:auto val="1"/>
        <c:lblAlgn val="ctr"/>
        <c:lblOffset val="100"/>
        <c:noMultiLvlLbl val="0"/>
      </c:catAx>
      <c:valAx>
        <c:axId val="757078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57082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Vaccinationer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8.1708710638138934E-2"/>
          <c:y val="9.4300181471289268E-2"/>
          <c:w val="0.89798880413130144"/>
          <c:h val="0.77868624715893131"/>
        </c:manualLayout>
      </c:layout>
      <c:lineChart>
        <c:grouping val="standard"/>
        <c:varyColors val="0"/>
        <c:ser>
          <c:idx val="0"/>
          <c:order val="0"/>
          <c:tx>
            <c:strRef>
              <c:f>Blad1!$B$4:$B$5</c:f>
              <c:strCache>
                <c:ptCount val="2"/>
                <c:pt idx="0">
                  <c:v>Vaccineringar</c:v>
                </c:pt>
                <c:pt idx="1">
                  <c:v>dos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Blad1!$A$6:$A$33</c:f>
              <c:strCache>
                <c:ptCount val="28"/>
                <c:pt idx="0">
                  <c:v>v30</c:v>
                </c:pt>
                <c:pt idx="1">
                  <c:v>v31</c:v>
                </c:pt>
                <c:pt idx="2">
                  <c:v>v32</c:v>
                </c:pt>
                <c:pt idx="3">
                  <c:v>v33</c:v>
                </c:pt>
                <c:pt idx="4">
                  <c:v>v34</c:v>
                </c:pt>
                <c:pt idx="5">
                  <c:v>v35</c:v>
                </c:pt>
                <c:pt idx="6">
                  <c:v>v36</c:v>
                </c:pt>
                <c:pt idx="7">
                  <c:v>v37</c:v>
                </c:pt>
                <c:pt idx="8">
                  <c:v>v38</c:v>
                </c:pt>
                <c:pt idx="9">
                  <c:v>v39</c:v>
                </c:pt>
                <c:pt idx="10">
                  <c:v>v40</c:v>
                </c:pt>
                <c:pt idx="11">
                  <c:v>v41</c:v>
                </c:pt>
                <c:pt idx="12">
                  <c:v>v42</c:v>
                </c:pt>
                <c:pt idx="13">
                  <c:v>v43</c:v>
                </c:pt>
                <c:pt idx="14">
                  <c:v>v44</c:v>
                </c:pt>
                <c:pt idx="15">
                  <c:v>v45</c:v>
                </c:pt>
                <c:pt idx="16">
                  <c:v>v46</c:v>
                </c:pt>
                <c:pt idx="17">
                  <c:v>v47</c:v>
                </c:pt>
                <c:pt idx="18">
                  <c:v>v48</c:v>
                </c:pt>
                <c:pt idx="19">
                  <c:v>v49</c:v>
                </c:pt>
                <c:pt idx="20">
                  <c:v>v50</c:v>
                </c:pt>
                <c:pt idx="21">
                  <c:v>v51</c:v>
                </c:pt>
                <c:pt idx="22">
                  <c:v>v52</c:v>
                </c:pt>
                <c:pt idx="23">
                  <c:v>v1</c:v>
                </c:pt>
                <c:pt idx="24">
                  <c:v>v2</c:v>
                </c:pt>
                <c:pt idx="25">
                  <c:v>v3</c:v>
                </c:pt>
                <c:pt idx="26">
                  <c:v>v4</c:v>
                </c:pt>
                <c:pt idx="27">
                  <c:v>v5</c:v>
                </c:pt>
              </c:strCache>
            </c:strRef>
          </c:cat>
          <c:val>
            <c:numRef>
              <c:f>Blad1!$B$6:$B$33</c:f>
              <c:numCache>
                <c:formatCode>General</c:formatCode>
                <c:ptCount val="28"/>
                <c:pt idx="0">
                  <c:v>189801</c:v>
                </c:pt>
                <c:pt idx="1">
                  <c:v>190641</c:v>
                </c:pt>
                <c:pt idx="2">
                  <c:v>191551</c:v>
                </c:pt>
                <c:pt idx="3">
                  <c:v>192301</c:v>
                </c:pt>
                <c:pt idx="4">
                  <c:v>194047</c:v>
                </c:pt>
                <c:pt idx="5">
                  <c:v>200696</c:v>
                </c:pt>
                <c:pt idx="6">
                  <c:v>202736</c:v>
                </c:pt>
                <c:pt idx="7">
                  <c:v>204336</c:v>
                </c:pt>
                <c:pt idx="8">
                  <c:v>205879</c:v>
                </c:pt>
                <c:pt idx="9">
                  <c:v>206769</c:v>
                </c:pt>
                <c:pt idx="10">
                  <c:v>207191</c:v>
                </c:pt>
                <c:pt idx="11">
                  <c:v>207596</c:v>
                </c:pt>
                <c:pt idx="12">
                  <c:v>207901</c:v>
                </c:pt>
                <c:pt idx="13">
                  <c:v>209589</c:v>
                </c:pt>
                <c:pt idx="14">
                  <c:v>208200</c:v>
                </c:pt>
                <c:pt idx="15">
                  <c:v>208648</c:v>
                </c:pt>
                <c:pt idx="16">
                  <c:v>208911</c:v>
                </c:pt>
                <c:pt idx="17">
                  <c:v>218189</c:v>
                </c:pt>
                <c:pt idx="18">
                  <c:v>218975</c:v>
                </c:pt>
                <c:pt idx="19">
                  <c:v>219976</c:v>
                </c:pt>
                <c:pt idx="20">
                  <c:v>221126</c:v>
                </c:pt>
                <c:pt idx="21">
                  <c:v>221591</c:v>
                </c:pt>
                <c:pt idx="22">
                  <c:v>221757</c:v>
                </c:pt>
                <c:pt idx="23">
                  <c:v>222040</c:v>
                </c:pt>
                <c:pt idx="24">
                  <c:v>222794</c:v>
                </c:pt>
                <c:pt idx="25">
                  <c:v>222771</c:v>
                </c:pt>
                <c:pt idx="26">
                  <c:v>223297</c:v>
                </c:pt>
                <c:pt idx="27">
                  <c:v>221336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A1-4F45-8A6C-9456C6B50497}"/>
            </c:ext>
          </c:extLst>
        </c:ser>
        <c:ser>
          <c:idx val="1"/>
          <c:order val="1"/>
          <c:tx>
            <c:strRef>
              <c:f>Blad1!$C$4:$C$5</c:f>
              <c:strCache>
                <c:ptCount val="2"/>
                <c:pt idx="0">
                  <c:v>Vaccineringar</c:v>
                </c:pt>
                <c:pt idx="1">
                  <c:v>dos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Blad1!$A$6:$A$33</c:f>
              <c:strCache>
                <c:ptCount val="28"/>
                <c:pt idx="0">
                  <c:v>v30</c:v>
                </c:pt>
                <c:pt idx="1">
                  <c:v>v31</c:v>
                </c:pt>
                <c:pt idx="2">
                  <c:v>v32</c:v>
                </c:pt>
                <c:pt idx="3">
                  <c:v>v33</c:v>
                </c:pt>
                <c:pt idx="4">
                  <c:v>v34</c:v>
                </c:pt>
                <c:pt idx="5">
                  <c:v>v35</c:v>
                </c:pt>
                <c:pt idx="6">
                  <c:v>v36</c:v>
                </c:pt>
                <c:pt idx="7">
                  <c:v>v37</c:v>
                </c:pt>
                <c:pt idx="8">
                  <c:v>v38</c:v>
                </c:pt>
                <c:pt idx="9">
                  <c:v>v39</c:v>
                </c:pt>
                <c:pt idx="10">
                  <c:v>v40</c:v>
                </c:pt>
                <c:pt idx="11">
                  <c:v>v41</c:v>
                </c:pt>
                <c:pt idx="12">
                  <c:v>v42</c:v>
                </c:pt>
                <c:pt idx="13">
                  <c:v>v43</c:v>
                </c:pt>
                <c:pt idx="14">
                  <c:v>v44</c:v>
                </c:pt>
                <c:pt idx="15">
                  <c:v>v45</c:v>
                </c:pt>
                <c:pt idx="16">
                  <c:v>v46</c:v>
                </c:pt>
                <c:pt idx="17">
                  <c:v>v47</c:v>
                </c:pt>
                <c:pt idx="18">
                  <c:v>v48</c:v>
                </c:pt>
                <c:pt idx="19">
                  <c:v>v49</c:v>
                </c:pt>
                <c:pt idx="20">
                  <c:v>v50</c:v>
                </c:pt>
                <c:pt idx="21">
                  <c:v>v51</c:v>
                </c:pt>
                <c:pt idx="22">
                  <c:v>v52</c:v>
                </c:pt>
                <c:pt idx="23">
                  <c:v>v1</c:v>
                </c:pt>
                <c:pt idx="24">
                  <c:v>v2</c:v>
                </c:pt>
                <c:pt idx="25">
                  <c:v>v3</c:v>
                </c:pt>
                <c:pt idx="26">
                  <c:v>v4</c:v>
                </c:pt>
                <c:pt idx="27">
                  <c:v>v5</c:v>
                </c:pt>
              </c:strCache>
            </c:strRef>
          </c:cat>
          <c:val>
            <c:numRef>
              <c:f>Blad1!$C$6:$C$33</c:f>
              <c:numCache>
                <c:formatCode>General</c:formatCode>
                <c:ptCount val="28"/>
                <c:pt idx="0">
                  <c:v>131027</c:v>
                </c:pt>
                <c:pt idx="1">
                  <c:v>138527</c:v>
                </c:pt>
                <c:pt idx="2">
                  <c:v>147721</c:v>
                </c:pt>
                <c:pt idx="3">
                  <c:v>160501</c:v>
                </c:pt>
                <c:pt idx="4">
                  <c:v>162154</c:v>
                </c:pt>
                <c:pt idx="5">
                  <c:v>180733</c:v>
                </c:pt>
                <c:pt idx="6">
                  <c:v>186959</c:v>
                </c:pt>
                <c:pt idx="7">
                  <c:v>189248</c:v>
                </c:pt>
                <c:pt idx="8">
                  <c:v>190901</c:v>
                </c:pt>
                <c:pt idx="9">
                  <c:v>193208</c:v>
                </c:pt>
                <c:pt idx="10">
                  <c:v>197608</c:v>
                </c:pt>
                <c:pt idx="11">
                  <c:v>198688</c:v>
                </c:pt>
                <c:pt idx="12">
                  <c:v>199978</c:v>
                </c:pt>
                <c:pt idx="13">
                  <c:v>201060</c:v>
                </c:pt>
                <c:pt idx="14">
                  <c:v>201062</c:v>
                </c:pt>
                <c:pt idx="15">
                  <c:v>201242</c:v>
                </c:pt>
                <c:pt idx="16">
                  <c:v>201350</c:v>
                </c:pt>
                <c:pt idx="17">
                  <c:v>201450</c:v>
                </c:pt>
                <c:pt idx="18">
                  <c:v>211996</c:v>
                </c:pt>
                <c:pt idx="19">
                  <c:v>213009</c:v>
                </c:pt>
                <c:pt idx="20">
                  <c:v>214374</c:v>
                </c:pt>
                <c:pt idx="21">
                  <c:v>215034</c:v>
                </c:pt>
                <c:pt idx="22">
                  <c:v>215217</c:v>
                </c:pt>
                <c:pt idx="23">
                  <c:v>215909</c:v>
                </c:pt>
                <c:pt idx="24">
                  <c:v>217381</c:v>
                </c:pt>
                <c:pt idx="25">
                  <c:v>217322</c:v>
                </c:pt>
                <c:pt idx="26">
                  <c:v>218093</c:v>
                </c:pt>
                <c:pt idx="27">
                  <c:v>216493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A1-4F45-8A6C-9456C6B50497}"/>
            </c:ext>
          </c:extLst>
        </c:ser>
        <c:ser>
          <c:idx val="2"/>
          <c:order val="2"/>
          <c:tx>
            <c:strRef>
              <c:f>Blad1!$D$4:$D$5</c:f>
              <c:strCache>
                <c:ptCount val="2"/>
                <c:pt idx="0">
                  <c:v>Vaccineringar</c:v>
                </c:pt>
                <c:pt idx="1">
                  <c:v>dos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Blad1!$A$6:$A$33</c:f>
              <c:strCache>
                <c:ptCount val="28"/>
                <c:pt idx="0">
                  <c:v>v30</c:v>
                </c:pt>
                <c:pt idx="1">
                  <c:v>v31</c:v>
                </c:pt>
                <c:pt idx="2">
                  <c:v>v32</c:v>
                </c:pt>
                <c:pt idx="3">
                  <c:v>v33</c:v>
                </c:pt>
                <c:pt idx="4">
                  <c:v>v34</c:v>
                </c:pt>
                <c:pt idx="5">
                  <c:v>v35</c:v>
                </c:pt>
                <c:pt idx="6">
                  <c:v>v36</c:v>
                </c:pt>
                <c:pt idx="7">
                  <c:v>v37</c:v>
                </c:pt>
                <c:pt idx="8">
                  <c:v>v38</c:v>
                </c:pt>
                <c:pt idx="9">
                  <c:v>v39</c:v>
                </c:pt>
                <c:pt idx="10">
                  <c:v>v40</c:v>
                </c:pt>
                <c:pt idx="11">
                  <c:v>v41</c:v>
                </c:pt>
                <c:pt idx="12">
                  <c:v>v42</c:v>
                </c:pt>
                <c:pt idx="13">
                  <c:v>v43</c:v>
                </c:pt>
                <c:pt idx="14">
                  <c:v>v44</c:v>
                </c:pt>
                <c:pt idx="15">
                  <c:v>v45</c:v>
                </c:pt>
                <c:pt idx="16">
                  <c:v>v46</c:v>
                </c:pt>
                <c:pt idx="17">
                  <c:v>v47</c:v>
                </c:pt>
                <c:pt idx="18">
                  <c:v>v48</c:v>
                </c:pt>
                <c:pt idx="19">
                  <c:v>v49</c:v>
                </c:pt>
                <c:pt idx="20">
                  <c:v>v50</c:v>
                </c:pt>
                <c:pt idx="21">
                  <c:v>v51</c:v>
                </c:pt>
                <c:pt idx="22">
                  <c:v>v52</c:v>
                </c:pt>
                <c:pt idx="23">
                  <c:v>v1</c:v>
                </c:pt>
                <c:pt idx="24">
                  <c:v>v2</c:v>
                </c:pt>
                <c:pt idx="25">
                  <c:v>v3</c:v>
                </c:pt>
                <c:pt idx="26">
                  <c:v>v4</c:v>
                </c:pt>
                <c:pt idx="27">
                  <c:v>v5</c:v>
                </c:pt>
              </c:strCache>
            </c:strRef>
          </c:cat>
          <c:val>
            <c:numRef>
              <c:f>Blad1!$D$6:$D$33</c:f>
              <c:numCache>
                <c:formatCode>General</c:formatCode>
                <c:ptCount val="28"/>
                <c:pt idx="9">
                  <c:v>317</c:v>
                </c:pt>
                <c:pt idx="10">
                  <c:v>1315</c:v>
                </c:pt>
                <c:pt idx="11">
                  <c:v>2267</c:v>
                </c:pt>
                <c:pt idx="12">
                  <c:v>3073</c:v>
                </c:pt>
                <c:pt idx="13">
                  <c:v>4371</c:v>
                </c:pt>
                <c:pt idx="14">
                  <c:v>7439</c:v>
                </c:pt>
                <c:pt idx="15">
                  <c:v>19356</c:v>
                </c:pt>
                <c:pt idx="16">
                  <c:v>32040</c:v>
                </c:pt>
                <c:pt idx="17">
                  <c:v>43585</c:v>
                </c:pt>
                <c:pt idx="18">
                  <c:v>55907</c:v>
                </c:pt>
                <c:pt idx="19">
                  <c:v>71477</c:v>
                </c:pt>
                <c:pt idx="20">
                  <c:v>91974</c:v>
                </c:pt>
                <c:pt idx="21">
                  <c:v>98425</c:v>
                </c:pt>
                <c:pt idx="22">
                  <c:v>99706</c:v>
                </c:pt>
                <c:pt idx="23">
                  <c:v>102459</c:v>
                </c:pt>
                <c:pt idx="24">
                  <c:v>112373</c:v>
                </c:pt>
                <c:pt idx="25">
                  <c:v>125793</c:v>
                </c:pt>
                <c:pt idx="26">
                  <c:v>134800</c:v>
                </c:pt>
                <c:pt idx="27">
                  <c:v>145426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A1-4F45-8A6C-9456C6B50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4805104"/>
        <c:axId val="434811336"/>
      </c:lineChart>
      <c:catAx>
        <c:axId val="43480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4811336"/>
        <c:crosses val="autoZero"/>
        <c:auto val="1"/>
        <c:lblAlgn val="ctr"/>
        <c:lblOffset val="100"/>
        <c:noMultiLvlLbl val="0"/>
      </c:catAx>
      <c:valAx>
        <c:axId val="434811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480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1BB7E-0E61-45F7-8C23-7D98C0EDE76E}" type="datetimeFigureOut">
              <a:rPr lang="sv-SE" smtClean="0"/>
              <a:t>2022-02-25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A91AB-A095-434E-B217-7910EA7B7E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453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Peak smittspridning kring mitten av januari, </a:t>
            </a:r>
            <a:r>
              <a:rPr lang="sv-SE" dirty="0" err="1" smtClean="0"/>
              <a:t>peak</a:t>
            </a:r>
            <a:r>
              <a:rPr lang="sv-SE" dirty="0" smtClean="0"/>
              <a:t> </a:t>
            </a:r>
            <a:r>
              <a:rPr lang="sv-SE" dirty="0" err="1" smtClean="0"/>
              <a:t>sv</a:t>
            </a:r>
            <a:r>
              <a:rPr lang="sv-SE" dirty="0" smtClean="0"/>
              <a:t> mot slutet av januari</a:t>
            </a:r>
          </a:p>
          <a:p>
            <a:r>
              <a:rPr lang="sv-SE" dirty="0" smtClean="0"/>
              <a:t>I scenariomodell:</a:t>
            </a:r>
          </a:p>
          <a:p>
            <a:r>
              <a:rPr lang="sv-SE" dirty="0" smtClean="0"/>
              <a:t>Alfa</a:t>
            </a:r>
            <a:r>
              <a:rPr lang="sv-SE" baseline="0" dirty="0" smtClean="0"/>
              <a:t> 50% mer smittsam än original, Delta 70% mer än Alfa, Omikron 25% mer än Delta =&gt; Omikron 220% mer smittsam än original</a:t>
            </a:r>
          </a:p>
          <a:p>
            <a:r>
              <a:rPr lang="sv-SE" baseline="0" dirty="0" smtClean="0"/>
              <a:t>Omikron antas dominera helt kring mitten av januari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CEA5E-DAD7-45D4-BA0B-66C65518B9F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643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/>
              <a:t>Ludvika Med/Ger 1</a:t>
            </a:r>
          </a:p>
          <a:p>
            <a:r>
              <a:rPr lang="sv-SE" baseline="0" dirty="0" smtClean="0"/>
              <a:t>Mora Medicin </a:t>
            </a:r>
            <a:r>
              <a:rPr lang="sv-SE" baseline="0" dirty="0" err="1" smtClean="0"/>
              <a:t>avd</a:t>
            </a:r>
            <a:r>
              <a:rPr lang="sv-SE" baseline="0" dirty="0" smtClean="0"/>
              <a:t> 72 1</a:t>
            </a:r>
          </a:p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CEA5E-DAD7-45D4-BA0B-66C65518B9F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018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HELENA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CEA5E-DAD7-45D4-BA0B-66C65518B9F2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164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3D500-1297-4EDE-B9F8-A261B42E5E1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5528-6E76-4762-BDB9-D59438773563}" type="datetimeFigureOut">
              <a:rPr lang="sv-SE" smtClean="0"/>
              <a:t>2022-02-25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BFF2-A992-40ED-8593-00D5101CE8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256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5528-6E76-4762-BDB9-D59438773563}" type="datetimeFigureOut">
              <a:rPr lang="sv-SE" smtClean="0"/>
              <a:t>2022-02-25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BFF2-A992-40ED-8593-00D5101CE8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614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5528-6E76-4762-BDB9-D59438773563}" type="datetimeFigureOut">
              <a:rPr lang="sv-SE" smtClean="0"/>
              <a:t>2022-02-25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BFF2-A992-40ED-8593-00D5101CE8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257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 smtClean="0"/>
          </a:p>
        </p:txBody>
      </p:sp>
      <p:cxnSp>
        <p:nvCxnSpPr>
          <p:cNvPr id="13" name="Rak 12"/>
          <p:cNvCxnSpPr/>
          <p:nvPr userDrawn="1"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390071"/>
            <a:ext cx="1016146" cy="969723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FC5DA319-72F1-4F70-9BE7-0CBB4F12E5D2}" type="datetime1">
              <a:rPr lang="sv-SE" smtClean="0"/>
              <a:t>2022-02-25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68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6356351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A36EF070-D4A1-4BBC-95E2-C540A084EC01}" type="datetime1">
              <a:rPr lang="sv-SE" smtClean="0"/>
              <a:t>2022-02-25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75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D775DD86-983D-4097-A028-87EAC6BF841B}" type="datetime1">
              <a:rPr lang="sv-SE" smtClean="0"/>
              <a:t>2022-02-25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12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21684484-201B-44CD-9746-00FED4EFCD5B}" type="datetime1">
              <a:rPr lang="sv-SE" smtClean="0"/>
              <a:t>2022-02-25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67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505075"/>
            <a:ext cx="558702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09253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33C59008-A271-48C6-B77D-A5EBCC61C08A}" type="datetime1">
              <a:rPr lang="sv-SE" smtClean="0"/>
              <a:t>2022-02-25</a:t>
            </a:fld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5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D0905C11-AE40-4DD3-B577-1575C80BAAED}" type="datetime1">
              <a:rPr lang="sv-SE" smtClean="0"/>
              <a:t>2022-02-25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46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B4152674-6AB9-4668-8AED-4226128661A6}" type="datetime1">
              <a:rPr lang="sv-SE" smtClean="0"/>
              <a:t>2022-02-25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0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6401B1E7-2B4C-4E93-9B83-9D444BAB3785}" type="datetime1">
              <a:rPr lang="sv-SE" smtClean="0"/>
              <a:t>2022-02-25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5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5528-6E76-4762-BDB9-D59438773563}" type="datetimeFigureOut">
              <a:rPr lang="sv-SE" smtClean="0"/>
              <a:t>2022-02-25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BFF2-A992-40ED-8593-00D5101CE8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0023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7037B5D3-587F-424B-B03D-31C4263C7226}" type="datetime1">
              <a:rPr lang="sv-SE" smtClean="0"/>
              <a:t>2022-02-25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09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 smtClean="0"/>
          </a:p>
        </p:txBody>
      </p:sp>
      <p:cxnSp>
        <p:nvCxnSpPr>
          <p:cNvPr id="13" name="Rak 12"/>
          <p:cNvCxnSpPr/>
          <p:nvPr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390071"/>
            <a:ext cx="1016146" cy="969723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848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" y="6812281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Rektangel 13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19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" y="6812281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Rektangel 13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410546" y="365125"/>
            <a:ext cx="10619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>
                <a:solidFill>
                  <a:schemeClr val="tx2"/>
                </a:solidFill>
                <a:latin typeface="+mj-lt"/>
              </a:rPr>
              <a:t>Agenda</a:t>
            </a:r>
            <a:endParaRPr lang="sv-SE" sz="28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1783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1" y="6812281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2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  <p:cxnSp>
        <p:nvCxnSpPr>
          <p:cNvPr id="5" name="Rak koppling 4"/>
          <p:cNvCxnSpPr/>
          <p:nvPr/>
        </p:nvCxnSpPr>
        <p:spPr>
          <a:xfrm>
            <a:off x="410547" y="4562475"/>
            <a:ext cx="1135820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55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Rektangel 10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  <p:sp>
        <p:nvSpPr>
          <p:cNvPr id="19" name="Rektangel 18"/>
          <p:cNvSpPr/>
          <p:nvPr/>
        </p:nvSpPr>
        <p:spPr>
          <a:xfrm>
            <a:off x="1" y="6812281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991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340631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031318"/>
            <a:ext cx="5587028" cy="415834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334579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025266"/>
            <a:ext cx="5609253" cy="416439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3" name="Rektangel 12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2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2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6864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449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253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531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5528-6E76-4762-BDB9-D59438773563}" type="datetimeFigureOut">
              <a:rPr lang="sv-SE" smtClean="0"/>
              <a:t>2022-02-25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BFF2-A992-40ED-8593-00D5101CE8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08150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6439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5528-6E76-4762-BDB9-D59438773563}" type="datetimeFigureOut">
              <a:rPr lang="sv-SE" smtClean="0"/>
              <a:t>2022-02-25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BFF2-A992-40ED-8593-00D5101CE8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00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5528-6E76-4762-BDB9-D59438773563}" type="datetimeFigureOut">
              <a:rPr lang="sv-SE" smtClean="0"/>
              <a:t>2022-02-25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BFF2-A992-40ED-8593-00D5101CE8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6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5528-6E76-4762-BDB9-D59438773563}" type="datetimeFigureOut">
              <a:rPr lang="sv-SE" smtClean="0"/>
              <a:t>2022-02-25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BFF2-A992-40ED-8593-00D5101CE8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9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5528-6E76-4762-BDB9-D59438773563}" type="datetimeFigureOut">
              <a:rPr lang="sv-SE" smtClean="0"/>
              <a:t>2022-02-25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BFF2-A992-40ED-8593-00D5101CE8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683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5528-6E76-4762-BDB9-D59438773563}" type="datetimeFigureOut">
              <a:rPr lang="sv-SE" smtClean="0"/>
              <a:t>2022-02-25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BFF2-A992-40ED-8593-00D5101CE8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667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5528-6E76-4762-BDB9-D59438773563}" type="datetimeFigureOut">
              <a:rPr lang="sv-SE" smtClean="0"/>
              <a:t>2022-02-25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BFF2-A992-40ED-8593-00D5101CE8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451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5528-6E76-4762-BDB9-D59438773563}" type="datetimeFigureOut">
              <a:rPr lang="sv-SE" smtClean="0"/>
              <a:t>2022-02-25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EBFF2-A992-40ED-8593-00D5101CE8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923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F4FD-A897-495D-BDCD-BC1A3ECAF875}" type="datetime1">
              <a:rPr lang="sv-SE" smtClean="0"/>
              <a:t>2022-02-25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DE8C-17E0-4539-9C15-C1E9D23190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100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" y="6812281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977213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808043" y="6356350"/>
            <a:ext cx="545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636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Covidnyheter</a:t>
            </a:r>
            <a:r>
              <a:rPr lang="sv-SE" dirty="0" smtClean="0"/>
              <a:t> 220210</a:t>
            </a: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EF070-D4A1-4BBC-95E2-C540A084EC01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2022-02-25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0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6" y="327029"/>
            <a:ext cx="6848561" cy="1180038"/>
          </a:xfrm>
        </p:spPr>
        <p:txBody>
          <a:bodyPr>
            <a:normAutofit/>
          </a:bodyPr>
          <a:lstStyle/>
          <a:p>
            <a:r>
              <a:rPr lang="sv-SE" sz="2600" dirty="0" smtClean="0"/>
              <a:t>INFO FRÅN INFEKTION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2000" dirty="0" smtClean="0"/>
              <a:t>Erik Degerman 10/2</a:t>
            </a:r>
            <a:r>
              <a:rPr lang="sv-SE" sz="2000" dirty="0"/>
              <a:t/>
            </a:r>
            <a:br>
              <a:rPr lang="sv-SE" sz="2000" dirty="0"/>
            </a:br>
            <a:endParaRPr lang="sv-SE" sz="2000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0467-49CA-4BB0-8EA3-39E97AFDB63E}" type="slidenum">
              <a:rPr lang="sv-SE" smtClean="0"/>
              <a:t>10</a:t>
            </a:fld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410546" y="1163232"/>
            <a:ext cx="99537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Avd</a:t>
            </a:r>
            <a:r>
              <a:rPr lang="sv-SE" b="1" dirty="0" smtClean="0"/>
              <a:t> </a:t>
            </a:r>
            <a:r>
              <a:rPr lang="sv-SE" b="1" dirty="0"/>
              <a:t>54: </a:t>
            </a:r>
            <a:r>
              <a:rPr lang="sv-SE" dirty="0"/>
              <a:t>10 </a:t>
            </a:r>
            <a:r>
              <a:rPr lang="sv-SE" dirty="0" smtClean="0"/>
              <a:t>patienter 2 i </a:t>
            </a:r>
            <a:r>
              <a:rPr lang="sv-SE" dirty="0" err="1"/>
              <a:t>högflöde</a:t>
            </a:r>
            <a:endParaRPr lang="sv-SE" dirty="0"/>
          </a:p>
          <a:p>
            <a:r>
              <a:rPr lang="sv-SE" b="1" dirty="0"/>
              <a:t>AVA: </a:t>
            </a:r>
            <a:r>
              <a:rPr lang="sv-SE" dirty="0"/>
              <a:t>12 </a:t>
            </a:r>
            <a:r>
              <a:rPr lang="sv-SE" dirty="0" smtClean="0"/>
              <a:t>patienter</a:t>
            </a:r>
            <a:endParaRPr lang="sv-SE" dirty="0"/>
          </a:p>
          <a:p>
            <a:r>
              <a:rPr lang="sv-SE" b="1" dirty="0" smtClean="0"/>
              <a:t>IVA:</a:t>
            </a:r>
            <a:r>
              <a:rPr lang="sv-SE" dirty="0" smtClean="0"/>
              <a:t> </a:t>
            </a:r>
            <a:r>
              <a:rPr lang="sv-SE" dirty="0"/>
              <a:t>Falun </a:t>
            </a:r>
            <a:r>
              <a:rPr lang="sv-SE" dirty="0" smtClean="0"/>
              <a:t>6</a:t>
            </a:r>
          </a:p>
          <a:p>
            <a:r>
              <a:rPr lang="sv-SE" dirty="0" smtClean="0"/>
              <a:t>Mora 1</a:t>
            </a:r>
            <a:endParaRPr lang="sv-SE" dirty="0"/>
          </a:p>
          <a:p>
            <a:pPr lvl="0"/>
            <a:endParaRPr lang="sv-SE" sz="1600" dirty="0"/>
          </a:p>
        </p:txBody>
      </p:sp>
      <p:pic>
        <p:nvPicPr>
          <p:cNvPr id="6" name="Diagram 2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78" y="1588388"/>
            <a:ext cx="8546783" cy="50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lips 10"/>
          <p:cNvSpPr/>
          <p:nvPr/>
        </p:nvSpPr>
        <p:spPr>
          <a:xfrm>
            <a:off x="11050875" y="3796580"/>
            <a:ext cx="580647" cy="7011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14627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800" dirty="0" smtClean="0"/>
              <a:t>Vaccination Covid-19</a:t>
            </a:r>
            <a:endParaRPr lang="sv-SE" sz="48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2022-02-10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681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EF070-D4A1-4BBC-95E2-C540A084EC01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2022-02-25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81949" y="59637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NVR V 05</a:t>
            </a: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16" y="656447"/>
            <a:ext cx="9576359" cy="5654410"/>
          </a:xfrm>
          <a:prstGeom prst="rect">
            <a:avLst/>
          </a:prstGeom>
        </p:spPr>
      </p:pic>
      <p:sp>
        <p:nvSpPr>
          <p:cNvPr id="9" name="Ellips 8"/>
          <p:cNvSpPr/>
          <p:nvPr/>
        </p:nvSpPr>
        <p:spPr>
          <a:xfrm>
            <a:off x="8239539" y="3766929"/>
            <a:ext cx="798714" cy="7255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3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EF070-D4A1-4BBC-95E2-C540A084EC01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2022-02-25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/>
          </p:nvPr>
        </p:nvGraphicFramePr>
        <p:xfrm>
          <a:off x="886968" y="502920"/>
          <a:ext cx="9253728" cy="555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516835" y="226243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NVR V05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2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EF070-D4A1-4BBC-95E2-C540A084EC01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2022-02-25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06" y="386471"/>
            <a:ext cx="8328503" cy="5807029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8741922" y="2498190"/>
            <a:ext cx="2920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F15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Tot. </a:t>
            </a:r>
            <a:r>
              <a:rPr kumimoji="0" lang="sv-S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5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149 400 </a:t>
            </a: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15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Dos 3 Nationell mätning vecka 05</a:t>
            </a: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256" y="1659835"/>
            <a:ext cx="11296192" cy="4696515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EF070-D4A1-4BBC-95E2-C540A084EC01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2022-02-25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Nedåtpil 7"/>
          <p:cNvSpPr/>
          <p:nvPr/>
        </p:nvSpPr>
        <p:spPr>
          <a:xfrm>
            <a:off x="3339549" y="2027582"/>
            <a:ext cx="288235" cy="546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279915" y="163995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57 %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3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-171587"/>
            <a:ext cx="10619402" cy="1210581"/>
          </a:xfrm>
        </p:spPr>
        <p:txBody>
          <a:bodyPr/>
          <a:lstStyle/>
          <a:p>
            <a:r>
              <a:rPr lang="sv-SE" dirty="0" smtClean="0"/>
              <a:t>Vaccinationsarbetet framåt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70791" y="1123126"/>
            <a:ext cx="11370906" cy="4964388"/>
          </a:xfrm>
        </p:spPr>
        <p:txBody>
          <a:bodyPr>
            <a:normAutofit lnSpcReduction="10000"/>
          </a:bodyPr>
          <a:lstStyle/>
          <a:p>
            <a:r>
              <a:rPr lang="sv-SE" b="1" dirty="0" smtClean="0"/>
              <a:t>11-15 år, dos 3 till personer under 18 år: </a:t>
            </a:r>
            <a:r>
              <a:rPr lang="sv-SE" dirty="0" smtClean="0"/>
              <a:t>Inte aktuellt i nuläget</a:t>
            </a:r>
          </a:p>
          <a:p>
            <a:endParaRPr lang="sv-SE" b="1" dirty="0" smtClean="0"/>
          </a:p>
          <a:p>
            <a:r>
              <a:rPr lang="sv-SE" b="1" dirty="0" smtClean="0"/>
              <a:t>Tillkommande 12 åringar: </a:t>
            </a:r>
            <a:r>
              <a:rPr lang="sv-SE" dirty="0" smtClean="0"/>
              <a:t>Ska vaccineras 2022</a:t>
            </a:r>
          </a:p>
          <a:p>
            <a:endParaRPr lang="sv-SE" b="1" dirty="0"/>
          </a:p>
          <a:p>
            <a:r>
              <a:rPr lang="sv-SE" b="1" dirty="0" smtClean="0"/>
              <a:t>Kommande aktiviteter planeras med resp. enhet</a:t>
            </a:r>
            <a:endParaRPr lang="sv-SE" b="1" dirty="0"/>
          </a:p>
          <a:p>
            <a:pPr lvl="2"/>
            <a:r>
              <a:rPr lang="sv-SE" dirty="0" err="1" smtClean="0"/>
              <a:t>Drop</a:t>
            </a:r>
            <a:r>
              <a:rPr lang="sv-SE" dirty="0" smtClean="0"/>
              <a:t> in vaccination</a:t>
            </a:r>
          </a:p>
          <a:p>
            <a:pPr lvl="2"/>
            <a:r>
              <a:rPr lang="sv-SE" dirty="0" smtClean="0"/>
              <a:t>Vaccination vid publika platser</a:t>
            </a:r>
          </a:p>
          <a:p>
            <a:pPr lvl="2"/>
            <a:r>
              <a:rPr lang="sv-SE" dirty="0" smtClean="0"/>
              <a:t>Mobil vaccination!?</a:t>
            </a:r>
          </a:p>
          <a:p>
            <a:pPr lvl="2"/>
            <a:r>
              <a:rPr lang="sv-SE" dirty="0" smtClean="0"/>
              <a:t>De-So områden</a:t>
            </a:r>
          </a:p>
          <a:p>
            <a:pPr lvl="2"/>
            <a:endParaRPr lang="sv-SE" dirty="0" smtClean="0"/>
          </a:p>
          <a:p>
            <a:pPr marL="457200" lvl="1" indent="0">
              <a:buNone/>
            </a:pPr>
            <a:r>
              <a:rPr lang="sv-SE" b="1" dirty="0" smtClean="0"/>
              <a:t>Vecka 11: </a:t>
            </a:r>
            <a:r>
              <a:rPr lang="sv-SE" dirty="0" smtClean="0"/>
              <a:t>Planering pågår</a:t>
            </a:r>
          </a:p>
          <a:p>
            <a:pPr marL="457200" lvl="1" indent="0">
              <a:buNone/>
            </a:pPr>
            <a:endParaRPr lang="sv-SE" dirty="0" smtClean="0"/>
          </a:p>
          <a:p>
            <a:pPr marL="457200" lvl="1" indent="0">
              <a:buNone/>
            </a:pPr>
            <a:r>
              <a:rPr lang="sv-SE" b="1" dirty="0" smtClean="0"/>
              <a:t>Dos </a:t>
            </a:r>
            <a:r>
              <a:rPr lang="sv-SE" b="1" dirty="0"/>
              <a:t>4: </a:t>
            </a:r>
            <a:r>
              <a:rPr lang="sv-SE" dirty="0"/>
              <a:t>Inväntar diskussion med och beslut från </a:t>
            </a:r>
            <a:r>
              <a:rPr lang="sv-SE" dirty="0" err="1"/>
              <a:t>FoHM</a:t>
            </a:r>
            <a:endParaRPr lang="sv-SE" dirty="0"/>
          </a:p>
          <a:p>
            <a:pPr marL="457200" lvl="1" indent="0">
              <a:buNone/>
            </a:pPr>
            <a:endParaRPr lang="sv-SE" dirty="0" smtClean="0"/>
          </a:p>
          <a:p>
            <a:pPr marL="457200" lvl="1" indent="0">
              <a:buNone/>
            </a:pPr>
            <a:endParaRPr lang="sv-SE" dirty="0"/>
          </a:p>
          <a:p>
            <a:pPr marL="457200" lvl="1" indent="0">
              <a:buNone/>
            </a:pPr>
            <a:endParaRPr lang="sv-SE" dirty="0" smtClean="0"/>
          </a:p>
          <a:p>
            <a:pPr marL="457200" lvl="1" indent="0">
              <a:buNone/>
            </a:pPr>
            <a:endParaRPr lang="sv-SE" dirty="0" smtClean="0"/>
          </a:p>
          <a:p>
            <a:pPr marL="457200" lvl="1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EF070-D4A1-4BBC-95E2-C540A084EC01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2022-02-25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7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Vaccinations, aktivitetsvecka: Vecka 11.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Ett samarbete med </a:t>
            </a:r>
            <a:r>
              <a:rPr lang="sv-SE" dirty="0" err="1" smtClean="0"/>
              <a:t>FoHM</a:t>
            </a:r>
            <a:r>
              <a:rPr lang="sv-SE" dirty="0" smtClean="0"/>
              <a:t>, SKR, Länsstyrelser, regioner, kommuner och andra aktörer (ex Röda korset)</a:t>
            </a:r>
          </a:p>
          <a:p>
            <a:r>
              <a:rPr lang="sv-SE" dirty="0"/>
              <a:t>Plan från </a:t>
            </a:r>
            <a:r>
              <a:rPr lang="sv-SE" dirty="0" err="1"/>
              <a:t>FoHM</a:t>
            </a:r>
            <a:r>
              <a:rPr lang="sv-SE" dirty="0"/>
              <a:t> </a:t>
            </a:r>
            <a:r>
              <a:rPr lang="sv-SE" dirty="0" smtClean="0"/>
              <a:t>25/2 samt en nationell kommunikationsplattform</a:t>
            </a: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r>
              <a:rPr lang="sv-SE" u="sng" dirty="0" smtClean="0"/>
              <a:t>Uppdraget: </a:t>
            </a:r>
            <a:r>
              <a:rPr lang="sv-SE" dirty="0" smtClean="0"/>
              <a:t>Skapa tillgänglighet</a:t>
            </a:r>
          </a:p>
          <a:p>
            <a:r>
              <a:rPr lang="sv-SE" dirty="0" smtClean="0"/>
              <a:t>Insatserna </a:t>
            </a:r>
            <a:r>
              <a:rPr lang="sv-SE" b="1" dirty="0" smtClean="0"/>
              <a:t>riktar sej mot ovaccinerade </a:t>
            </a:r>
            <a:r>
              <a:rPr lang="sv-SE" dirty="0" smtClean="0"/>
              <a:t>(dos </a:t>
            </a:r>
            <a:r>
              <a:rPr lang="sv-SE" b="1" dirty="0" smtClean="0"/>
              <a:t>1</a:t>
            </a:r>
            <a:r>
              <a:rPr lang="sv-SE" dirty="0" smtClean="0"/>
              <a:t>,2 och 3)</a:t>
            </a:r>
          </a:p>
          <a:p>
            <a:r>
              <a:rPr lang="sv-SE" dirty="0" smtClean="0"/>
              <a:t>Aktiviteter</a:t>
            </a:r>
          </a:p>
          <a:p>
            <a:r>
              <a:rPr lang="sv-SE" dirty="0" smtClean="0"/>
              <a:t>Kommunikationsinsatser: Stabila budskap som står sej över tid, varför ta dos 1,2,3.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EF070-D4A1-4BBC-95E2-C540A084EC01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2022-02-25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8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56" y="159033"/>
            <a:ext cx="10900062" cy="6197317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EF070-D4A1-4BBC-95E2-C540A084EC01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2022-02-25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506896" y="1649896"/>
            <a:ext cx="7086600" cy="6162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2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Varför ska man vaccinera sig?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Vaccination är fortsatt viktigt för att vi tillsammans ska ta oss ur pandemin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r>
              <a:rPr lang="sv-SE" dirty="0" smtClean="0"/>
              <a:t>2 </a:t>
            </a:r>
            <a:r>
              <a:rPr lang="sv-SE" dirty="0"/>
              <a:t>doser </a:t>
            </a:r>
            <a:r>
              <a:rPr lang="sv-SE" dirty="0" smtClean="0"/>
              <a:t>vaccination </a:t>
            </a:r>
            <a:r>
              <a:rPr lang="sv-SE" dirty="0"/>
              <a:t>skyddar dig mot allvarlig sjukdom och död. 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3 </a:t>
            </a:r>
            <a:r>
              <a:rPr lang="sv-SE" dirty="0"/>
              <a:t>doser förlänger detta skydd och minskar även risken att bli smittad och smitta andra.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EF070-D4A1-4BBC-95E2-C540A084EC01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2022-02-25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4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2022-02-25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524" y="167950"/>
            <a:ext cx="6169518" cy="619208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31" y="199891"/>
            <a:ext cx="3215741" cy="826475"/>
          </a:xfrm>
          <a:prstGeom prst="rect">
            <a:avLst/>
          </a:prstGeom>
        </p:spPr>
      </p:pic>
      <p:sp>
        <p:nvSpPr>
          <p:cNvPr id="7" name="Ellips 6"/>
          <p:cNvSpPr/>
          <p:nvPr/>
        </p:nvSpPr>
        <p:spPr>
          <a:xfrm>
            <a:off x="7863841" y="2701635"/>
            <a:ext cx="1404851" cy="124690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28575"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228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2022-02-25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20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58" y="1050614"/>
            <a:ext cx="4616335" cy="270696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022" y="1132789"/>
            <a:ext cx="5449060" cy="48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2022-02-25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21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583"/>
            <a:ext cx="12211281" cy="65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2022-02-25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22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87"/>
            <a:ext cx="12192000" cy="677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EF070-D4A1-4BBC-95E2-C540A084EC01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2022-02-25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7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33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2022-02-25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867" y="186612"/>
            <a:ext cx="5924266" cy="608103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845" y="421086"/>
            <a:ext cx="1162212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1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2022-02-25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4</a:t>
            </a:fld>
            <a:endParaRPr lang="sv-SE" dirty="0"/>
          </a:p>
        </p:txBody>
      </p:sp>
      <p:graphicFrame>
        <p:nvGraphicFramePr>
          <p:cNvPr id="5" name="Diagram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752108"/>
              </p:ext>
            </p:extLst>
          </p:nvPr>
        </p:nvGraphicFramePr>
        <p:xfrm>
          <a:off x="1060418" y="304899"/>
          <a:ext cx="9306393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79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47" y="970416"/>
            <a:ext cx="6514286" cy="477142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400" dirty="0" smtClean="0"/>
              <a:t>Antal fall*</a:t>
            </a:r>
            <a:endParaRPr lang="sv-SE" sz="4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5284006"/>
            <a:ext cx="11370906" cy="1272241"/>
          </a:xfrm>
        </p:spPr>
        <p:txBody>
          <a:bodyPr/>
          <a:lstStyle/>
          <a:p>
            <a:pPr marL="0" indent="0">
              <a:buNone/>
            </a:pPr>
            <a:endParaRPr lang="sv-SE" sz="1400" i="1" dirty="0" smtClean="0"/>
          </a:p>
          <a:p>
            <a:pPr marL="0" indent="0">
              <a:buNone/>
            </a:pPr>
            <a:endParaRPr lang="sv-SE" sz="1400" i="1" dirty="0"/>
          </a:p>
          <a:p>
            <a:pPr marL="0" indent="0">
              <a:buNone/>
            </a:pPr>
            <a:r>
              <a:rPr lang="sv-SE" sz="1400" i="1" dirty="0" smtClean="0"/>
              <a:t>*Antal fall från 8/1 är skattade utifrån positivitet </a:t>
            </a:r>
            <a:r>
              <a:rPr lang="sv-SE" sz="1400" i="1" dirty="0" err="1" smtClean="0"/>
              <a:t>pga</a:t>
            </a:r>
            <a:r>
              <a:rPr lang="sv-SE" sz="1400" i="1" dirty="0" smtClean="0"/>
              <a:t> begränsad testkapacitet och ändrade testningsrekommendationer</a:t>
            </a:r>
          </a:p>
          <a:p>
            <a:pPr marL="0" indent="0">
              <a:buNone/>
            </a:pPr>
            <a:r>
              <a:rPr lang="sv-SE" sz="1400" i="1" dirty="0" smtClean="0"/>
              <a:t>**Antal fall från 10/2 är skattade utifrån positivitet endast för gruppen personal och patient, </a:t>
            </a:r>
            <a:r>
              <a:rPr lang="sv-SE" sz="1400" i="1" dirty="0" err="1" smtClean="0"/>
              <a:t>pga</a:t>
            </a:r>
            <a:r>
              <a:rPr lang="sv-SE" sz="1400" i="1" dirty="0" smtClean="0"/>
              <a:t> ändrade testningsrekommendationer</a:t>
            </a:r>
          </a:p>
          <a:p>
            <a:pPr marL="0" indent="0">
              <a:buNone/>
            </a:pPr>
            <a:r>
              <a:rPr lang="sv-SE" i="1" dirty="0" err="1" smtClean="0"/>
              <a:t>Anm</a:t>
            </a:r>
            <a:r>
              <a:rPr lang="sv-SE" i="1" dirty="0"/>
              <a:t>: </a:t>
            </a:r>
            <a:r>
              <a:rPr lang="sv-SE" i="1" dirty="0" smtClean="0"/>
              <a:t>antal fall i grafen avser endast </a:t>
            </a:r>
            <a:r>
              <a:rPr lang="sv-SE" b="1" i="1" dirty="0" smtClean="0"/>
              <a:t>folkbokförda i Dalarna</a:t>
            </a:r>
            <a:endParaRPr lang="sv-SE" b="1" i="1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40467-49CA-4BB0-8EA3-39E97AFDB63E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ruta 6"/>
          <p:cNvSpPr txBox="1"/>
          <p:nvPr/>
        </p:nvSpPr>
        <p:spPr>
          <a:xfrm rot="2022310">
            <a:off x="5682719" y="885889"/>
            <a:ext cx="3189821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Smittspridning på en platå?</a:t>
            </a:r>
          </a:p>
        </p:txBody>
      </p:sp>
    </p:spTree>
    <p:extLst>
      <p:ext uri="{BB962C8B-B14F-4D97-AF65-F5344CB8AC3E}">
        <p14:creationId xmlns:p14="http://schemas.microsoft.com/office/powerpoint/2010/main" val="128879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2022-02-25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224" y="200888"/>
            <a:ext cx="5529551" cy="645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8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2022-02-25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7" y="192169"/>
            <a:ext cx="4266616" cy="612452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94360"/>
            <a:ext cx="4107584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3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 smtClean="0"/>
              <a:t>Prognos Inflöde SV (alla enheter)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050023" y="1196975"/>
            <a:ext cx="4636179" cy="5070475"/>
          </a:xfrm>
        </p:spPr>
        <p:txBody>
          <a:bodyPr/>
          <a:lstStyle/>
          <a:p>
            <a:pPr lvl="1"/>
            <a:r>
              <a:rPr lang="sv-SE" sz="2800" dirty="0" smtClean="0"/>
              <a:t>Vi bör inte se någon ökning i inflödet i närtid</a:t>
            </a:r>
            <a:endParaRPr lang="sv-SE" sz="2800" dirty="0"/>
          </a:p>
          <a:p>
            <a:pPr marL="914400" lvl="2" indent="0">
              <a:buNone/>
            </a:pPr>
            <a:endParaRPr lang="sv-SE" sz="2800" dirty="0" smtClean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40467-49CA-4BB0-8EA3-39E97AFDB63E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21" y="1032212"/>
            <a:ext cx="692380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9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Översikt av läget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0467-49CA-4BB0-8EA3-39E97AFDB63E}" type="slidenum">
              <a:rPr lang="sv-SE" smtClean="0"/>
              <a:t>9</a:t>
            </a:fld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8097760" y="886486"/>
            <a:ext cx="1062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 smtClean="0"/>
              <a:t>Kl</a:t>
            </a:r>
            <a:r>
              <a:rPr lang="sv-SE" sz="2000" dirty="0" smtClean="0"/>
              <a:t> 18</a:t>
            </a:r>
            <a:endParaRPr lang="sv-SE" sz="2000" dirty="0"/>
          </a:p>
        </p:txBody>
      </p:sp>
      <p:sp>
        <p:nvSpPr>
          <p:cNvPr id="9" name="textruta 8"/>
          <p:cNvSpPr txBox="1"/>
          <p:nvPr/>
        </p:nvSpPr>
        <p:spPr>
          <a:xfrm>
            <a:off x="3047997" y="5135372"/>
            <a:ext cx="357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*</a:t>
            </a:r>
            <a:endParaRPr lang="sv-SE" sz="16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88" y="1353153"/>
            <a:ext cx="9393364" cy="506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Cdag">
  <a:themeElements>
    <a:clrScheme name="Ltd">
      <a:dk1>
        <a:sysClr val="windowText" lastClr="000000"/>
      </a:dk1>
      <a:lt1>
        <a:sysClr val="window" lastClr="FFFFFF"/>
      </a:lt1>
      <a:dk2>
        <a:srgbClr val="F15060"/>
      </a:dk2>
      <a:lt2>
        <a:srgbClr val="E7E6E6"/>
      </a:lt2>
      <a:accent1>
        <a:srgbClr val="00B4E4"/>
      </a:accent1>
      <a:accent2>
        <a:srgbClr val="28B29A"/>
      </a:accent2>
      <a:accent3>
        <a:srgbClr val="FFD378"/>
      </a:accent3>
      <a:accent4>
        <a:srgbClr val="AEDDEF"/>
      </a:accent4>
      <a:accent5>
        <a:srgbClr val="6ACEC3"/>
      </a:accent5>
      <a:accent6>
        <a:srgbClr val="FAE9BA"/>
      </a:accent6>
      <a:hlink>
        <a:srgbClr val="0074A2"/>
      </a:hlink>
      <a:folHlink>
        <a:srgbClr val="0074A2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d_standard.potx" id="{151680F3-6FC2-4960-B137-648106B7FBF2}" vid="{FDF325D6-299B-47C8-B8D0-086DBBEE1ED8}"/>
    </a:ext>
  </a:extLst>
</a:theme>
</file>

<file path=ppt/theme/theme3.xml><?xml version="1.0" encoding="utf-8"?>
<a:theme xmlns:a="http://schemas.openxmlformats.org/drawingml/2006/main" name="Modifiera Regionstema">
  <a:themeElements>
    <a:clrScheme name="Ltd">
      <a:dk1>
        <a:sysClr val="windowText" lastClr="000000"/>
      </a:dk1>
      <a:lt1>
        <a:sysClr val="window" lastClr="FFFFFF"/>
      </a:lt1>
      <a:dk2>
        <a:srgbClr val="F15060"/>
      </a:dk2>
      <a:lt2>
        <a:srgbClr val="E7E6E6"/>
      </a:lt2>
      <a:accent1>
        <a:srgbClr val="00B4E4"/>
      </a:accent1>
      <a:accent2>
        <a:srgbClr val="28B29A"/>
      </a:accent2>
      <a:accent3>
        <a:srgbClr val="FFD378"/>
      </a:accent3>
      <a:accent4>
        <a:srgbClr val="AEDDEF"/>
      </a:accent4>
      <a:accent5>
        <a:srgbClr val="6ACEC3"/>
      </a:accent5>
      <a:accent6>
        <a:srgbClr val="FAE9BA"/>
      </a:accent6>
      <a:hlink>
        <a:srgbClr val="0074A2"/>
      </a:hlink>
      <a:folHlink>
        <a:srgbClr val="0074A2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difiera Regionstema" id="{BA2CB863-C639-4F27-8E49-A039AD9856D8}" vid="{91D76228-425D-456D-8E61-C119DE4869FB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405</Words>
  <Application>Microsoft Office PowerPoint</Application>
  <PresentationFormat>Bredbild</PresentationFormat>
  <Paragraphs>109</Paragraphs>
  <Slides>24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Office-tema</vt:lpstr>
      <vt:lpstr>VCdag</vt:lpstr>
      <vt:lpstr>Modifiera Regionstema</vt:lpstr>
      <vt:lpstr>Covidnyheter 220210</vt:lpstr>
      <vt:lpstr>PowerPoint-presentation</vt:lpstr>
      <vt:lpstr>PowerPoint-presentation</vt:lpstr>
      <vt:lpstr>PowerPoint-presentation</vt:lpstr>
      <vt:lpstr>Antal fall*</vt:lpstr>
      <vt:lpstr>PowerPoint-presentation</vt:lpstr>
      <vt:lpstr>PowerPoint-presentation</vt:lpstr>
      <vt:lpstr>Prognos Inflöde SV (alla enheter)</vt:lpstr>
      <vt:lpstr>Översikt av läget</vt:lpstr>
      <vt:lpstr>INFO FRÅN INFEKTION Erik Degerman 10/2 </vt:lpstr>
      <vt:lpstr>Vaccination Covid-19</vt:lpstr>
      <vt:lpstr>PowerPoint-presentation</vt:lpstr>
      <vt:lpstr>PowerPoint-presentation</vt:lpstr>
      <vt:lpstr>PowerPoint-presentation</vt:lpstr>
      <vt:lpstr>Dos 3 Nationell mätning vecka 05</vt:lpstr>
      <vt:lpstr>Vaccinationsarbetet framåt</vt:lpstr>
      <vt:lpstr>Vaccinations, aktivitetsvecka: Vecka 11.</vt:lpstr>
      <vt:lpstr>PowerPoint-presentation</vt:lpstr>
      <vt:lpstr>Varför ska man vaccinera sig?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Covidnyheter från 220210</dc:title>
  <dc:creator>Larsson Roger S /Central förvaltning Ledningsenhet /Falun</dc:creator>
  <cp:lastModifiedBy>Rosin Mats Olof Rune /Central förvaltning Hälso- och sjukvårdsenhet /Falun</cp:lastModifiedBy>
  <cp:revision>7</cp:revision>
  <cp:lastPrinted>2022-02-25T12:59:08Z</cp:lastPrinted>
  <dcterms:created xsi:type="dcterms:W3CDTF">2022-02-10T07:38:09Z</dcterms:created>
  <dcterms:modified xsi:type="dcterms:W3CDTF">2022-02-25T13:00:26Z</dcterms:modified>
</cp:coreProperties>
</file>