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6"/>
  </p:notesMasterIdLst>
  <p:handoutMasterIdLst>
    <p:handoutMasterId r:id="rId17"/>
  </p:handoutMasterIdLst>
  <p:sldIdLst>
    <p:sldId id="266" r:id="rId7"/>
    <p:sldId id="267" r:id="rId8"/>
    <p:sldId id="272" r:id="rId9"/>
    <p:sldId id="271" r:id="rId10"/>
    <p:sldId id="276" r:id="rId11"/>
    <p:sldId id="275" r:id="rId12"/>
    <p:sldId id="270" r:id="rId13"/>
    <p:sldId id="274" r:id="rId14"/>
    <p:sldId id="273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66"/>
            <p14:sldId id="267"/>
            <p14:sldId id="272"/>
            <p14:sldId id="271"/>
            <p14:sldId id="276"/>
            <p14:sldId id="275"/>
            <p14:sldId id="270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6" autoAdjust="0"/>
    <p:restoredTop sz="96433" autoAdjust="0"/>
  </p:normalViewPr>
  <p:slideViewPr>
    <p:cSldViewPr snapToGrid="0">
      <p:cViewPr varScale="1">
        <p:scale>
          <a:sx n="88" d="100"/>
          <a:sy n="88" d="100"/>
        </p:scale>
        <p:origin x="20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 smtClean="0"/>
              <a:t>Antalet</a:t>
            </a:r>
            <a:r>
              <a:rPr lang="sv-SE" baseline="0" dirty="0" smtClean="0"/>
              <a:t> inkomna ansökningar</a:t>
            </a: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Färdtjänst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4361910080982985E-2"/>
                  <c:y val="3.7942352444236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44-4E52-B0BB-6D056CB59D6C}"/>
                </c:ext>
              </c:extLst>
            </c:dLbl>
            <c:dLbl>
              <c:idx val="1"/>
              <c:layout>
                <c:manualLayout>
                  <c:x val="-2.4361910080982967E-2"/>
                  <c:y val="2.91864249571050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44-4E52-B0BB-6D056CB59D6C}"/>
                </c:ext>
              </c:extLst>
            </c:dLbl>
            <c:dLbl>
              <c:idx val="2"/>
              <c:layout>
                <c:manualLayout>
                  <c:x val="-2.4361910080982884E-2"/>
                  <c:y val="4.0860994939947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44-4E52-B0BB-6D056CB59D6C}"/>
                </c:ext>
              </c:extLst>
            </c:dLbl>
            <c:dLbl>
              <c:idx val="3"/>
              <c:layout>
                <c:manualLayout>
                  <c:x val="-2.4361910080982967E-2"/>
                  <c:y val="3.2105067452815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44-4E52-B0BB-6D056CB59D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Blad1!$B$2:$B$5</c:f>
              <c:numCache>
                <c:formatCode>General</c:formatCode>
                <c:ptCount val="4"/>
                <c:pt idx="0">
                  <c:v>2250</c:v>
                </c:pt>
                <c:pt idx="1">
                  <c:v>1561</c:v>
                </c:pt>
                <c:pt idx="2">
                  <c:v>1986</c:v>
                </c:pt>
                <c:pt idx="3">
                  <c:v>2232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44-4E52-B0BB-6D056CB59D6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Riksfärdtjänst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9528086774687932E-2"/>
                  <c:y val="-3.2105067452815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44-4E52-B0BB-6D056CB59D6C}"/>
                </c:ext>
              </c:extLst>
            </c:dLbl>
            <c:dLbl>
              <c:idx val="1"/>
              <c:layout>
                <c:manualLayout>
                  <c:x val="-2.0645093197474863E-2"/>
                  <c:y val="-3.5023709948526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44-4E52-B0BB-6D056CB59D6C}"/>
                </c:ext>
              </c:extLst>
            </c:dLbl>
            <c:dLbl>
              <c:idx val="2"/>
              <c:layout>
                <c:manualLayout>
                  <c:x val="-2.2879106043048724E-2"/>
                  <c:y val="-4.08609949399470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44-4E52-B0BB-6D056CB59D6C}"/>
                </c:ext>
              </c:extLst>
            </c:dLbl>
            <c:dLbl>
              <c:idx val="3"/>
              <c:layout>
                <c:manualLayout>
                  <c:x val="-2.7347131734196447E-2"/>
                  <c:y val="-4.66982799313683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288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44-4E52-B0BB-6D056CB59D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Blad1!$C$2:$C$5</c:f>
              <c:numCache>
                <c:formatCode>General</c:formatCode>
                <c:ptCount val="4"/>
                <c:pt idx="0">
                  <c:v>255</c:v>
                </c:pt>
                <c:pt idx="1">
                  <c:v>118</c:v>
                </c:pt>
                <c:pt idx="2">
                  <c:v>152</c:v>
                </c:pt>
                <c:pt idx="3">
                  <c:v>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44-4E52-B0BB-6D056CB59D6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49218592"/>
        <c:axId val="549220560"/>
      </c:lineChart>
      <c:catAx>
        <c:axId val="54921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9220560"/>
        <c:crosses val="autoZero"/>
        <c:auto val="1"/>
        <c:lblAlgn val="ctr"/>
        <c:lblOffset val="100"/>
        <c:noMultiLvlLbl val="0"/>
      </c:catAx>
      <c:valAx>
        <c:axId val="54922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921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 smtClean="0"/>
              <a:t>Antal inkomna ansökningar</a:t>
            </a: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Antal ansökningar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645093197474863E-2"/>
                  <c:y val="3.7942352444236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2B-46F8-A226-0FD851C563FC}"/>
                </c:ext>
              </c:extLst>
            </c:dLbl>
            <c:dLbl>
              <c:idx val="1"/>
              <c:layout>
                <c:manualLayout>
                  <c:x val="-2.2879106043048724E-2"/>
                  <c:y val="3.5023709948526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2B-46F8-A226-0FD851C563FC}"/>
                </c:ext>
              </c:extLst>
            </c:dLbl>
            <c:dLbl>
              <c:idx val="2"/>
              <c:layout>
                <c:manualLayout>
                  <c:x val="-2.0645093197474863E-2"/>
                  <c:y val="3.2105067452815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2B-46F8-A226-0FD851C563FC}"/>
                </c:ext>
              </c:extLst>
            </c:dLbl>
            <c:dLbl>
              <c:idx val="3"/>
              <c:layout>
                <c:manualLayout>
                  <c:x val="-2.0645093197474863E-2"/>
                  <c:y val="4.37796374356577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2B-46F8-A226-0FD851C563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171</c:v>
                </c:pt>
                <c:pt idx="1">
                  <c:v>166</c:v>
                </c:pt>
                <c:pt idx="2">
                  <c:v>222</c:v>
                </c:pt>
                <c:pt idx="3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2B-46F8-A226-0FD851C563F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2B-46F8-A226-0FD851C563F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17371752"/>
        <c:axId val="417374376"/>
      </c:lineChart>
      <c:catAx>
        <c:axId val="41737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7374376"/>
        <c:crosses val="autoZero"/>
        <c:auto val="1"/>
        <c:lblAlgn val="ctr"/>
        <c:lblOffset val="100"/>
        <c:noMultiLvlLbl val="0"/>
      </c:catAx>
      <c:valAx>
        <c:axId val="417374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7371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2022-06-01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2022-06-01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7F33E1F7-1851-4CC3-BDB9-E59198E4C6F8}" type="datetime1">
              <a:rPr lang="sv-SE" smtClean="0"/>
              <a:t>2022-06-01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086A1B9-3210-4479-A7C1-DB5BC29DD374}" type="datetime1">
              <a:rPr lang="sv-SE" smtClean="0"/>
              <a:t>2022-06-01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94074326-D47D-4C9F-9203-39F7D3306DC6}" type="datetime1">
              <a:rPr lang="sv-SE" smtClean="0"/>
              <a:t>2022-06-01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97F059-73E1-4476-8871-5C6C00DBBC78}" type="datetime1">
              <a:rPr lang="sv-SE" smtClean="0"/>
              <a:t>2022-06-01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AB699D5-C594-4E1D-AD1B-06654E8E2D19}" type="datetime1">
              <a:rPr lang="sv-SE" smtClean="0"/>
              <a:t>2022-06-01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56850998-BCD1-4C90-A2F2-23A4AAA0228E}" type="datetime1">
              <a:rPr lang="sv-SE" smtClean="0"/>
              <a:t>2022-06-01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CE255DF-6C9C-4C8F-B2EF-A51095794162}" type="datetime1">
              <a:rPr lang="sv-SE" smtClean="0"/>
              <a:t>2022-06-01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7B85AA2-1732-4AC4-A30A-DE579E19CE11}" type="datetime1">
              <a:rPr lang="sv-SE" smtClean="0"/>
              <a:t>2022-06-01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8C9ACF1-EBDA-4CFC-A2D1-F380BB13E7BD}" type="datetime1">
              <a:rPr lang="sv-SE" smtClean="0"/>
              <a:t>2022-06-01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473F-97CC-4AF8-86F1-5FE8EB249FBD}" type="datetime1">
              <a:rPr lang="sv-SE" smtClean="0"/>
              <a:t>2022-06-01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335887"/>
            <a:ext cx="9144000" cy="3241878"/>
          </a:xfrm>
        </p:spPr>
        <p:txBody>
          <a:bodyPr/>
          <a:lstStyle/>
          <a:p>
            <a:r>
              <a:rPr lang="sv-SE" dirty="0" smtClean="0"/>
              <a:t>FRID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220427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01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Färdtjänstenheten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 Chef</a:t>
            </a:r>
          </a:p>
          <a:p>
            <a:r>
              <a:rPr lang="sv-SE" dirty="0" smtClean="0"/>
              <a:t>En administratör</a:t>
            </a:r>
          </a:p>
          <a:p>
            <a:r>
              <a:rPr lang="sv-SE" dirty="0" smtClean="0"/>
              <a:t>9 utredare ( 2st FL)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227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Uppdrag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Utreder inkomna ansökningar om färdtjänst och riksfärdtjänst</a:t>
            </a:r>
          </a:p>
          <a:p>
            <a:r>
              <a:rPr lang="sv-SE" dirty="0" smtClean="0"/>
              <a:t>Färdtjänst</a:t>
            </a:r>
            <a:r>
              <a:rPr lang="sv-SE" dirty="0" smtClean="0">
                <a:sym typeface="Wingdings" panose="05000000000000000000" pitchFamily="2" charset="2"/>
              </a:rPr>
              <a:t> Resor inom Dalarna</a:t>
            </a:r>
          </a:p>
          <a:p>
            <a:r>
              <a:rPr lang="sv-SE" dirty="0" smtClean="0">
                <a:sym typeface="Wingdings" panose="05000000000000000000" pitchFamily="2" charset="2"/>
              </a:rPr>
              <a:t>Riksfärdtjänst Resor utanför Dalarna</a:t>
            </a:r>
          </a:p>
          <a:p>
            <a:r>
              <a:rPr lang="sv-SE" dirty="0" smtClean="0">
                <a:sym typeface="Wingdings" panose="05000000000000000000" pitchFamily="2" charset="2"/>
              </a:rPr>
              <a:t>Tillståndsmyndighet för alla Dalarnas kommuner</a:t>
            </a:r>
          </a:p>
          <a:p>
            <a:r>
              <a:rPr lang="sv-SE" dirty="0" smtClean="0">
                <a:sym typeface="Wingdings" panose="05000000000000000000" pitchFamily="2" charset="2"/>
              </a:rPr>
              <a:t>Rättssäkerhet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302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Utveckling 2019-2022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911563"/>
              </p:ext>
            </p:extLst>
          </p:nvPr>
        </p:nvGraphicFramePr>
        <p:xfrm>
          <a:off x="411163" y="1825625"/>
          <a:ext cx="113696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61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Ansökningar 2022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114012"/>
              </p:ext>
            </p:extLst>
          </p:nvPr>
        </p:nvGraphicFramePr>
        <p:xfrm>
          <a:off x="411163" y="1825625"/>
          <a:ext cx="113696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97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lång tid tar ett ärende?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Omfattning av ansökan</a:t>
            </a:r>
          </a:p>
          <a:p>
            <a:r>
              <a:rPr lang="sv-SE" dirty="0" smtClean="0"/>
              <a:t>Inkomna handlingar ex: Medicinska utlåtanden, registerutdrag</a:t>
            </a:r>
            <a:endParaRPr lang="sv-SE" dirty="0"/>
          </a:p>
          <a:p>
            <a:r>
              <a:rPr lang="sv-SE" dirty="0" smtClean="0"/>
              <a:t>Ev. Telefonsamtal till ex: sökande / anhörig / god man</a:t>
            </a:r>
            <a:endParaRPr lang="sv-SE" dirty="0"/>
          </a:p>
          <a:p>
            <a:r>
              <a:rPr lang="sv-SE" dirty="0" smtClean="0"/>
              <a:t>Externa kontakter till ex: boenden / vårdpersonal / hjälpmedelscentral</a:t>
            </a:r>
            <a:endParaRPr lang="sv-SE" dirty="0"/>
          </a:p>
          <a:p>
            <a:r>
              <a:rPr lang="sv-SE" dirty="0" smtClean="0"/>
              <a:t>Ev. komplettering</a:t>
            </a:r>
          </a:p>
          <a:p>
            <a:r>
              <a:rPr lang="sv-SE" dirty="0" smtClean="0"/>
              <a:t>Riksfärdtjänstansökningar </a:t>
            </a:r>
          </a:p>
          <a:p>
            <a:r>
              <a:rPr lang="sv-SE" dirty="0" smtClean="0"/>
              <a:t>Ärendedragning</a:t>
            </a:r>
          </a:p>
          <a:p>
            <a:r>
              <a:rPr lang="sv-SE" dirty="0" smtClean="0"/>
              <a:t>30 min – 2 dagar</a:t>
            </a:r>
          </a:p>
        </p:txBody>
      </p:sp>
    </p:spTree>
    <p:extLst>
      <p:ext uri="{BB962C8B-B14F-4D97-AF65-F5344CB8AC3E}">
        <p14:creationId xmlns:p14="http://schemas.microsoft.com/office/powerpoint/2010/main" val="38589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Prognos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Antalet färdtjänstansökningar kommer att öka succesivt</a:t>
            </a:r>
            <a:br>
              <a:rPr lang="sv-SE" dirty="0" smtClean="0"/>
            </a:br>
            <a:r>
              <a:rPr lang="sv-SE" dirty="0" smtClean="0"/>
              <a:t>- Ej förnyat tillstånd under pandemin</a:t>
            </a:r>
            <a:br>
              <a:rPr lang="sv-SE" dirty="0" smtClean="0"/>
            </a:br>
            <a:r>
              <a:rPr lang="sv-SE" dirty="0" smtClean="0"/>
              <a:t>- Vågar resa igen</a:t>
            </a:r>
          </a:p>
          <a:p>
            <a:r>
              <a:rPr lang="sv-SE" dirty="0" smtClean="0"/>
              <a:t>Antalet riksfärdtjänstansökningar kommer att öka succesivt</a:t>
            </a:r>
            <a:br>
              <a:rPr lang="sv-SE" dirty="0" smtClean="0"/>
            </a:br>
            <a:r>
              <a:rPr lang="sv-SE" dirty="0" smtClean="0"/>
              <a:t>- Ökat resande utanför Dalarna</a:t>
            </a:r>
            <a:br>
              <a:rPr lang="sv-SE" dirty="0" smtClean="0"/>
            </a:br>
            <a:r>
              <a:rPr lang="sv-SE" dirty="0" smtClean="0"/>
              <a:t>- Aktiviteter / lägerverksamhet startar igång igen</a:t>
            </a:r>
          </a:p>
          <a:p>
            <a:r>
              <a:rPr lang="sv-SE" dirty="0" smtClean="0"/>
              <a:t>Återkommande mönster</a:t>
            </a:r>
            <a:br>
              <a:rPr lang="sv-SE" dirty="0" smtClean="0"/>
            </a:br>
            <a:r>
              <a:rPr lang="sv-SE" dirty="0" smtClean="0"/>
              <a:t>- Ökat antal ansökningar inför högtider och lov</a:t>
            </a:r>
          </a:p>
        </p:txBody>
      </p:sp>
    </p:spTree>
    <p:extLst>
      <p:ext uri="{BB962C8B-B14F-4D97-AF65-F5344CB8AC3E}">
        <p14:creationId xmlns:p14="http://schemas.microsoft.com/office/powerpoint/2010/main" val="43039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Pågående arbete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Ny förbättrad E-tjänst för digital ansökan</a:t>
            </a:r>
          </a:p>
          <a:p>
            <a:r>
              <a:rPr lang="sv-SE" dirty="0" smtClean="0"/>
              <a:t>Vi ser gärna att några av er är med och testar. Mejla gärna mig vid intresse!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Ellinor.holmberg@regiondalarna.se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97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2015258"/>
          </a:xfrm>
        </p:spPr>
        <p:txBody>
          <a:bodyPr/>
          <a:lstStyle/>
          <a:p>
            <a:r>
              <a:rPr lang="sv-SE" dirty="0" smtClean="0"/>
              <a:t>Frågor?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760236"/>
            <a:ext cx="9144000" cy="2659225"/>
          </a:xfrm>
        </p:spPr>
        <p:txBody>
          <a:bodyPr>
            <a:normAutofit fontScale="40000" lnSpcReduction="20000"/>
          </a:bodyPr>
          <a:lstStyle/>
          <a:p>
            <a:r>
              <a:rPr lang="sv-SE" sz="3200" dirty="0" smtClean="0"/>
              <a:t/>
            </a:r>
            <a:br>
              <a:rPr lang="sv-SE" sz="3200" dirty="0" smtClean="0"/>
            </a:br>
            <a:r>
              <a:rPr lang="sv-SE" sz="4200" dirty="0" smtClean="0"/>
              <a:t>Ellinor.holmberg@regiondalarna.se</a:t>
            </a:r>
            <a:br>
              <a:rPr lang="sv-SE" sz="4200" dirty="0" smtClean="0"/>
            </a:br>
            <a:r>
              <a:rPr lang="sv-SE" sz="4200" dirty="0" smtClean="0"/>
              <a:t/>
            </a:r>
            <a:br>
              <a:rPr lang="sv-SE" sz="4200" dirty="0" smtClean="0"/>
            </a:br>
            <a:r>
              <a:rPr lang="sv-SE" sz="4200" dirty="0"/>
              <a:t>010-248 11 </a:t>
            </a:r>
            <a:r>
              <a:rPr lang="sv-SE" sz="4200" dirty="0" smtClean="0"/>
              <a:t>67</a:t>
            </a:r>
          </a:p>
          <a:p>
            <a:endParaRPr lang="sv-SE" sz="4200" dirty="0"/>
          </a:p>
          <a:p>
            <a:r>
              <a:rPr lang="sv-SE" sz="4200" dirty="0" smtClean="0"/>
              <a:t/>
            </a:r>
            <a:br>
              <a:rPr lang="sv-SE" sz="4200" dirty="0" smtClean="0"/>
            </a:br>
            <a:r>
              <a:rPr lang="sv-SE" sz="4200" dirty="0" smtClean="0"/>
              <a:t>Fardtjanst@dalatrafik.se</a:t>
            </a:r>
            <a:br>
              <a:rPr lang="sv-SE" sz="4200" dirty="0" smtClean="0"/>
            </a:br>
            <a:r>
              <a:rPr lang="sv-SE" sz="4200" dirty="0" smtClean="0"/>
              <a:t/>
            </a:r>
            <a:br>
              <a:rPr lang="sv-SE" sz="4200" dirty="0" smtClean="0"/>
            </a:br>
            <a:r>
              <a:rPr lang="sv-SE" sz="4200" dirty="0" smtClean="0"/>
              <a:t>Tel Må-</a:t>
            </a:r>
            <a:r>
              <a:rPr lang="sv-SE" sz="4200" dirty="0" err="1" smtClean="0"/>
              <a:t>Fre</a:t>
            </a:r>
            <a:r>
              <a:rPr lang="sv-SE" sz="4200" dirty="0" smtClean="0"/>
              <a:t> 10:00-12:00 </a:t>
            </a:r>
          </a:p>
          <a:p>
            <a:r>
              <a:rPr lang="sv-SE" sz="4200" dirty="0" smtClean="0"/>
              <a:t>010-248 11 60</a:t>
            </a:r>
            <a:br>
              <a:rPr lang="sv-SE" sz="4200" dirty="0" smtClean="0"/>
            </a:br>
            <a:r>
              <a:rPr lang="sv-SE" sz="4200" dirty="0" smtClean="0"/>
              <a:t/>
            </a:r>
            <a:br>
              <a:rPr lang="sv-SE" sz="4200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06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505" ma:contentTypeDescription="Skapa ett nytt dokument." ma:contentTypeScope="" ma:versionID="01c7696be3ffc67249f150fe52fd8a85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13a4b6cef850c624f293be0b4fe5a156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</documentManagement>
</p:properti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EE7BB0C-25DB-40F9-ACA7-7C87072459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6FB3ADD-DCDF-4A07-9C45-CA476A044990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c6056b2c-9b66-4941-ba4f-b114eec7ed26"/>
    <ds:schemaRef ds:uri="http://schemas.microsoft.com/office/2006/documentManagement/types"/>
    <ds:schemaRef ds:uri="http://purl.org/dc/terms/"/>
    <ds:schemaRef ds:uri="2f901946-e264-40a9-b252-19c7dedd3add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4222</TotalTime>
  <Words>197</Words>
  <Application>Microsoft Office PowerPoint</Application>
  <PresentationFormat>Bredbild</PresentationFormat>
  <Paragraphs>40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Wingdings</vt:lpstr>
      <vt:lpstr>VCdag</vt:lpstr>
      <vt:lpstr>FRID</vt:lpstr>
      <vt:lpstr>Färdtjänstenheten</vt:lpstr>
      <vt:lpstr>Uppdrag</vt:lpstr>
      <vt:lpstr>Utveckling 2019-2022</vt:lpstr>
      <vt:lpstr>Ansökningar 2022</vt:lpstr>
      <vt:lpstr>Hur lång tid tar ett ärende?</vt:lpstr>
      <vt:lpstr>Prognos</vt:lpstr>
      <vt:lpstr>Pågående arbete</vt:lpstr>
      <vt:lpstr>Frågor?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Rosin Mats Olof Rune /Central förvaltning Hälso- och sjukvårdsenhet /Falun</cp:lastModifiedBy>
  <cp:revision>510</cp:revision>
  <dcterms:created xsi:type="dcterms:W3CDTF">2016-11-14T14:16:14Z</dcterms:created>
  <dcterms:modified xsi:type="dcterms:W3CDTF">2022-06-01T09:08:29Z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